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1" r:id="rId1"/>
  </p:sldMasterIdLst>
  <p:notesMasterIdLst>
    <p:notesMasterId r:id="rId46"/>
  </p:notesMasterIdLst>
  <p:handoutMasterIdLst>
    <p:handoutMasterId r:id="rId47"/>
  </p:handoutMasterIdLst>
  <p:sldIdLst>
    <p:sldId id="259" r:id="rId2"/>
    <p:sldId id="310" r:id="rId3"/>
    <p:sldId id="311" r:id="rId4"/>
    <p:sldId id="312" r:id="rId5"/>
    <p:sldId id="313" r:id="rId6"/>
    <p:sldId id="314" r:id="rId7"/>
    <p:sldId id="315" r:id="rId8"/>
    <p:sldId id="316" r:id="rId9"/>
    <p:sldId id="318" r:id="rId10"/>
    <p:sldId id="319" r:id="rId11"/>
    <p:sldId id="320" r:id="rId12"/>
    <p:sldId id="323" r:id="rId13"/>
    <p:sldId id="324" r:id="rId14"/>
    <p:sldId id="325" r:id="rId15"/>
    <p:sldId id="326" r:id="rId16"/>
    <p:sldId id="327" r:id="rId17"/>
    <p:sldId id="329" r:id="rId18"/>
    <p:sldId id="330" r:id="rId19"/>
    <p:sldId id="331" r:id="rId20"/>
    <p:sldId id="332" r:id="rId21"/>
    <p:sldId id="348" r:id="rId22"/>
    <p:sldId id="263" r:id="rId23"/>
    <p:sldId id="271" r:id="rId24"/>
    <p:sldId id="269" r:id="rId25"/>
    <p:sldId id="301" r:id="rId26"/>
    <p:sldId id="275" r:id="rId27"/>
    <p:sldId id="296" r:id="rId28"/>
    <p:sldId id="281" r:id="rId29"/>
    <p:sldId id="307"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Lst>
  <p:sldSz cx="9144000" cy="6858000" type="screen4x3"/>
  <p:notesSz cx="6877050" cy="9656763"/>
  <p:defaultTex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9966FF"/>
    <a:srgbClr val="660066"/>
    <a:srgbClr val="FF0066"/>
    <a:srgbClr val="34164A"/>
    <a:srgbClr val="CC0000"/>
    <a:srgbClr val="00FFFF"/>
    <a:srgbClr val="0066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D55A7-4D49-DB6E-CE79-77A33DBAFB6A}" v="121" dt="2022-02-22T17:05:00.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94532" autoAdjust="0"/>
  </p:normalViewPr>
  <p:slideViewPr>
    <p:cSldViewPr snapToGrid="0">
      <p:cViewPr varScale="1">
        <p:scale>
          <a:sx n="59" d="100"/>
          <a:sy n="59" d="100"/>
        </p:scale>
        <p:origin x="90" y="11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NORHIDAYAH BINTI MOHAMAD" userId="S::norhidayah@utem.edu.my::7a79a1e5-6a31-4712-9c23-c23454c26ab5" providerId="AD" clId="Web-{16FD55A7-4D49-DB6E-CE79-77A33DBAFB6A}"/>
    <pc:docChg chg="addSld modSld">
      <pc:chgData name="DR. NORHIDAYAH BINTI MOHAMAD" userId="S::norhidayah@utem.edu.my::7a79a1e5-6a31-4712-9c23-c23454c26ab5" providerId="AD" clId="Web-{16FD55A7-4D49-DB6E-CE79-77A33DBAFB6A}" dt="2022-02-22T17:05:00.656" v="107" actId="1076"/>
      <pc:docMkLst>
        <pc:docMk/>
      </pc:docMkLst>
      <pc:sldChg chg="addSp delSp modSp new">
        <pc:chgData name="DR. NORHIDAYAH BINTI MOHAMAD" userId="S::norhidayah@utem.edu.my::7a79a1e5-6a31-4712-9c23-c23454c26ab5" providerId="AD" clId="Web-{16FD55A7-4D49-DB6E-CE79-77A33DBAFB6A}" dt="2022-02-22T17:05:00.656" v="107" actId="1076"/>
        <pc:sldMkLst>
          <pc:docMk/>
          <pc:sldMk cId="693389582" sldId="348"/>
        </pc:sldMkLst>
        <pc:spChg chg="mod">
          <ac:chgData name="DR. NORHIDAYAH BINTI MOHAMAD" userId="S::norhidayah@utem.edu.my::7a79a1e5-6a31-4712-9c23-c23454c26ab5" providerId="AD" clId="Web-{16FD55A7-4D49-DB6E-CE79-77A33DBAFB6A}" dt="2022-02-22T16:31:36.340" v="12" actId="1076"/>
          <ac:spMkLst>
            <pc:docMk/>
            <pc:sldMk cId="693389582" sldId="348"/>
            <ac:spMk id="2" creationId="{6BBC0ECD-E204-4089-B75F-68E72496041A}"/>
          </ac:spMkLst>
        </pc:spChg>
        <pc:spChg chg="del">
          <ac:chgData name="DR. NORHIDAYAH BINTI MOHAMAD" userId="S::norhidayah@utem.edu.my::7a79a1e5-6a31-4712-9c23-c23454c26ab5" providerId="AD" clId="Web-{16FD55A7-4D49-DB6E-CE79-77A33DBAFB6A}" dt="2022-02-22T16:30:45.589" v="5"/>
          <ac:spMkLst>
            <pc:docMk/>
            <pc:sldMk cId="693389582" sldId="348"/>
            <ac:spMk id="6" creationId="{21549A9E-1193-4ECE-B4B3-5E5E5426A42D}"/>
          </ac:spMkLst>
        </pc:spChg>
        <pc:spChg chg="add mod">
          <ac:chgData name="DR. NORHIDAYAH BINTI MOHAMAD" userId="S::norhidayah@utem.edu.my::7a79a1e5-6a31-4712-9c23-c23454c26ab5" providerId="AD" clId="Web-{16FD55A7-4D49-DB6E-CE79-77A33DBAFB6A}" dt="2022-02-22T16:34:32.170" v="37" actId="1076"/>
          <ac:spMkLst>
            <pc:docMk/>
            <pc:sldMk cId="693389582" sldId="348"/>
            <ac:spMk id="9" creationId="{11B47093-9F76-47B7-BCD6-402387F01C83}"/>
          </ac:spMkLst>
        </pc:spChg>
        <pc:spChg chg="add mod">
          <ac:chgData name="DR. NORHIDAYAH BINTI MOHAMAD" userId="S::norhidayah@utem.edu.my::7a79a1e5-6a31-4712-9c23-c23454c26ab5" providerId="AD" clId="Web-{16FD55A7-4D49-DB6E-CE79-77A33DBAFB6A}" dt="2022-02-22T16:57:35.503" v="93" actId="1076"/>
          <ac:spMkLst>
            <pc:docMk/>
            <pc:sldMk cId="693389582" sldId="348"/>
            <ac:spMk id="11" creationId="{CBDBD024-343B-4ECA-A816-23E447B19A95}"/>
          </ac:spMkLst>
        </pc:spChg>
        <pc:spChg chg="add mod">
          <ac:chgData name="DR. NORHIDAYAH BINTI MOHAMAD" userId="S::norhidayah@utem.edu.my::7a79a1e5-6a31-4712-9c23-c23454c26ab5" providerId="AD" clId="Web-{16FD55A7-4D49-DB6E-CE79-77A33DBAFB6A}" dt="2022-02-22T16:57:45.847" v="94" actId="20577"/>
          <ac:spMkLst>
            <pc:docMk/>
            <pc:sldMk cId="693389582" sldId="348"/>
            <ac:spMk id="12" creationId="{6D75EF3B-85C1-4EA9-8C97-1DE466E8990D}"/>
          </ac:spMkLst>
        </pc:spChg>
        <pc:spChg chg="add mod">
          <ac:chgData name="DR. NORHIDAYAH BINTI MOHAMAD" userId="S::norhidayah@utem.edu.my::7a79a1e5-6a31-4712-9c23-c23454c26ab5" providerId="AD" clId="Web-{16FD55A7-4D49-DB6E-CE79-77A33DBAFB6A}" dt="2022-02-22T17:05:00.656" v="107" actId="1076"/>
          <ac:spMkLst>
            <pc:docMk/>
            <pc:sldMk cId="693389582" sldId="348"/>
            <ac:spMk id="13" creationId="{3847D944-3437-4C0B-A3C0-3F917482A5E2}"/>
          </ac:spMkLst>
        </pc:spChg>
        <pc:picChg chg="add mod">
          <ac:chgData name="DR. NORHIDAYAH BINTI MOHAMAD" userId="S::norhidayah@utem.edu.my::7a79a1e5-6a31-4712-9c23-c23454c26ab5" providerId="AD" clId="Web-{16FD55A7-4D49-DB6E-CE79-77A33DBAFB6A}" dt="2022-02-22T16:30:52.730" v="7" actId="1076"/>
          <ac:picMkLst>
            <pc:docMk/>
            <pc:sldMk cId="693389582" sldId="348"/>
            <ac:picMk id="8" creationId="{8DB5A1F9-7D47-4000-B786-A7974C4EBB2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1"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7891" name="Rectangle 3"/>
          <p:cNvSpPr>
            <a:spLocks noGrp="1" noChangeArrowheads="1"/>
          </p:cNvSpPr>
          <p:nvPr>
            <p:ph type="dt" sz="quarter" idx="1"/>
          </p:nvPr>
        </p:nvSpPr>
        <p:spPr bwMode="auto">
          <a:xfrm>
            <a:off x="3895404"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37892" name="Rectangle 4"/>
          <p:cNvSpPr>
            <a:spLocks noGrp="1" noChangeArrowheads="1"/>
          </p:cNvSpPr>
          <p:nvPr>
            <p:ph type="ftr" sz="quarter" idx="2"/>
          </p:nvPr>
        </p:nvSpPr>
        <p:spPr bwMode="auto">
          <a:xfrm>
            <a:off x="1"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7893" name="Rectangle 5"/>
          <p:cNvSpPr>
            <a:spLocks noGrp="1" noChangeArrowheads="1"/>
          </p:cNvSpPr>
          <p:nvPr>
            <p:ph type="sldNum" sz="quarter" idx="3"/>
          </p:nvPr>
        </p:nvSpPr>
        <p:spPr bwMode="auto">
          <a:xfrm>
            <a:off x="3895404"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42618149-7E8F-47A5-9668-66D1A0BC3C4D}" type="slidenum">
              <a:rPr lang="en-US"/>
              <a:pPr>
                <a:defRPr/>
              </a:pPr>
              <a:t>‹#›</a:t>
            </a:fld>
            <a:endParaRPr lang="en-US"/>
          </a:p>
        </p:txBody>
      </p:sp>
    </p:spTree>
    <p:extLst>
      <p:ext uri="{BB962C8B-B14F-4D97-AF65-F5344CB8AC3E}">
        <p14:creationId xmlns:p14="http://schemas.microsoft.com/office/powerpoint/2010/main" val="792927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77827" name="Rectangle 3"/>
          <p:cNvSpPr>
            <a:spLocks noGrp="1" noChangeArrowheads="1"/>
          </p:cNvSpPr>
          <p:nvPr>
            <p:ph type="dt" idx="1"/>
          </p:nvPr>
        </p:nvSpPr>
        <p:spPr bwMode="auto">
          <a:xfrm>
            <a:off x="3895404" y="1"/>
            <a:ext cx="2980055" cy="4828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025525" y="725488"/>
            <a:ext cx="4826000" cy="3619500"/>
          </a:xfrm>
          <a:prstGeom prst="rect">
            <a:avLst/>
          </a:prstGeom>
          <a:noFill/>
          <a:ln w="9525">
            <a:solidFill>
              <a:srgbClr val="000000"/>
            </a:solidFill>
            <a:miter lim="800000"/>
            <a:headEnd/>
            <a:tailEnd/>
          </a:ln>
        </p:spPr>
      </p:sp>
      <p:sp>
        <p:nvSpPr>
          <p:cNvPr id="77829" name="Rectangle 5"/>
          <p:cNvSpPr>
            <a:spLocks noGrp="1" noChangeArrowheads="1"/>
          </p:cNvSpPr>
          <p:nvPr>
            <p:ph type="body" sz="quarter" idx="3"/>
          </p:nvPr>
        </p:nvSpPr>
        <p:spPr bwMode="auto">
          <a:xfrm>
            <a:off x="687705" y="4586963"/>
            <a:ext cx="5501640" cy="43455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7830" name="Rectangle 6"/>
          <p:cNvSpPr>
            <a:spLocks noGrp="1" noChangeArrowheads="1"/>
          </p:cNvSpPr>
          <p:nvPr>
            <p:ph type="ftr" sz="quarter" idx="4"/>
          </p:nvPr>
        </p:nvSpPr>
        <p:spPr bwMode="auto">
          <a:xfrm>
            <a:off x="1"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77831" name="Rectangle 7"/>
          <p:cNvSpPr>
            <a:spLocks noGrp="1" noChangeArrowheads="1"/>
          </p:cNvSpPr>
          <p:nvPr>
            <p:ph type="sldNum" sz="quarter" idx="5"/>
          </p:nvPr>
        </p:nvSpPr>
        <p:spPr bwMode="auto">
          <a:xfrm>
            <a:off x="3895404" y="9172249"/>
            <a:ext cx="2980055" cy="4828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078320FD-A199-47D1-8637-09E91E380159}" type="slidenum">
              <a:rPr lang="en-US"/>
              <a:pPr>
                <a:defRPr/>
              </a:pPr>
              <a:t>‹#›</a:t>
            </a:fld>
            <a:endParaRPr lang="en-US"/>
          </a:p>
        </p:txBody>
      </p:sp>
    </p:spTree>
    <p:extLst>
      <p:ext uri="{BB962C8B-B14F-4D97-AF65-F5344CB8AC3E}">
        <p14:creationId xmlns:p14="http://schemas.microsoft.com/office/powerpoint/2010/main" val="28930492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9C78404-8E0A-4190-95C2-B6B56921E878}" type="slidenum">
              <a:rPr lang="en-US" smtClean="0"/>
              <a:pPr/>
              <a:t>1</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81887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65130CC-342A-40B8-AB30-969650854B18}" type="slidenum">
              <a:rPr lang="en-US" smtClean="0"/>
              <a:pPr/>
              <a:t>21</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1434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C9D33AC1-2596-4C26-AF61-23B6A3189BA2}" type="slidenum">
              <a:rPr lang="en-US" smtClean="0"/>
              <a:pPr/>
              <a:t>22</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61837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43AC7CA-AD44-48B0-8059-AE04B3CCC5F5}" type="slidenum">
              <a:rPr lang="en-US" smtClean="0"/>
              <a:pPr/>
              <a:t>23</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6414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EB1A565E-013B-4C65-9259-A8FE4EA7A8E9}" type="slidenum">
              <a:rPr lang="en-US" smtClean="0"/>
              <a:pPr/>
              <a:t>24</a:t>
            </a:fld>
            <a:endParaRPr lang="en-US"/>
          </a:p>
        </p:txBody>
      </p:sp>
      <p:sp>
        <p:nvSpPr>
          <p:cNvPr id="44035" name="Text Box 2"/>
          <p:cNvSpPr txBox="1">
            <a:spLocks noChangeArrowheads="1"/>
          </p:cNvSpPr>
          <p:nvPr/>
        </p:nvSpPr>
        <p:spPr bwMode="auto">
          <a:xfrm>
            <a:off x="2149078" y="734317"/>
            <a:ext cx="2578894" cy="3621286"/>
          </a:xfrm>
          <a:prstGeom prst="rect">
            <a:avLst/>
          </a:prstGeom>
          <a:solidFill>
            <a:srgbClr val="FFFFFF"/>
          </a:solidFill>
          <a:ln w="9360">
            <a:solidFill>
              <a:srgbClr val="000000"/>
            </a:solidFill>
            <a:miter lim="800000"/>
            <a:headEnd/>
            <a:tailEnd/>
          </a:ln>
        </p:spPr>
        <p:txBody>
          <a:bodyPr wrap="none" anchor="ctr"/>
          <a:lstStyle/>
          <a:p>
            <a:endParaRPr lang="en-MY"/>
          </a:p>
        </p:txBody>
      </p:sp>
      <p:sp>
        <p:nvSpPr>
          <p:cNvPr id="44036" name="Rectangle 3"/>
          <p:cNvSpPr>
            <a:spLocks noGrp="1" noChangeArrowheads="1"/>
          </p:cNvSpPr>
          <p:nvPr>
            <p:ph type="body"/>
          </p:nvPr>
        </p:nvSpPr>
        <p:spPr>
          <a:xfrm>
            <a:off x="687706" y="4586964"/>
            <a:ext cx="5496864" cy="4342190"/>
          </a:xfrm>
          <a:noFill/>
          <a:ln/>
        </p:spPr>
        <p:txBody>
          <a:bodyPr wrap="none" anchor="ctr"/>
          <a:lstStyle/>
          <a:p>
            <a:pPr eaLnBrk="1" hangingPunct="1"/>
            <a:endParaRPr lang="en-US"/>
          </a:p>
        </p:txBody>
      </p:sp>
    </p:spTree>
    <p:extLst>
      <p:ext uri="{BB962C8B-B14F-4D97-AF65-F5344CB8AC3E}">
        <p14:creationId xmlns:p14="http://schemas.microsoft.com/office/powerpoint/2010/main" val="55938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150A38B-85AC-4896-9283-CC94BD8F0E6B}" type="slidenum">
              <a:rPr lang="en-US" smtClean="0"/>
              <a:pPr/>
              <a:t>25</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7130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182388B7-A33D-4454-B205-2246E820541C}" type="slidenum">
              <a:rPr lang="en-US" smtClean="0"/>
              <a:pPr/>
              <a:t>27</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72110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04AF466F-BDA4-4F18-9C7B-FF0A9A1B0E80}" type="datetime1">
              <a:rPr lang="en-US" smtClean="0"/>
              <a:pPr/>
              <a:t>2/22/2022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EE0A6D59-EECD-4A9E-8391-303D2FAEC6AB}"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8FB4290-6522-4139-852E-05BD9E7F0D2E}" type="datetime1">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DE6B5619-C44E-45E1-9DB9-7A5E95CDB56F}" type="slidenum">
              <a:rPr lang="en-US" smtClean="0"/>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AB955F9-81EA-47C5-8059-9E5C2B437C70}" type="datetime1">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96AFB5EE-B8C5-4739-A536-737EEEFBDDEA}" type="slidenum">
              <a:rPr lang="en-US" smtClean="0"/>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EF607B-A47E-422C-9BEF-122CCDB7C526}" type="datetime1">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9D85780D-3CB0-458E-A90E-846D655F3A95}" type="slidenum">
              <a:rPr lang="en-US" smtClean="0"/>
              <a:pPr>
                <a:defRPr/>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2/22/2022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33B69EA0-9C23-4E9C-A901-E84E8E665A3E}" type="slidenum">
              <a:rPr lang="en-US" smtClean="0"/>
              <a:pPr>
                <a:defRPr/>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6EE300C-6FC5-4FC3-AF1A-075E4F50620D}" type="datetime1">
              <a:rPr lang="en-US" smtClean="0"/>
              <a:pPr/>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E7B7EF57-3643-43CB-B92C-F1D6173FB860}" type="slidenum">
              <a:rPr lang="en-US" smtClean="0"/>
              <a:pPr>
                <a:defRPr/>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F50D295D-4A77-4DEB-B04C-9F4282A8BC04}" type="datetime1">
              <a:rPr lang="en-US" smtClean="0"/>
              <a:pPr/>
              <a:t>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2340C704-8651-4167-93EF-3C22F33D62F8}"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B28685-4D0C-42D5-8013-B5904CD1FCBC}" type="datetime1">
              <a:rPr lang="en-US" smtClean="0"/>
              <a:pPr/>
              <a:t>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DFAEAB22-9EBF-4D76-BD44-E0CD60784926}" type="slidenum">
              <a:rPr lang="en-US" smtClean="0"/>
              <a:pPr>
                <a:defRPr/>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A79AB415-CC67-4226-9902-772B58D1B081}"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EBEE1B38-C5EB-4D66-9137-0AFE9CDEDE8F}" type="datetime1">
              <a:rPr lang="en-US" smtClean="0"/>
              <a:pPr/>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7200086-3BD4-4601-AE2F-921FBA34DF63}"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27B613C-1AD7-49D3-885D-F654C5CDBAA6}" type="datetime1">
              <a:rPr lang="en-US" smtClean="0"/>
              <a:pPr/>
              <a:t>2/22/2022</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3C03B54C-762D-40D1-B9D7-EFB4E361E96F}" type="slidenum">
              <a:rPr lang="en-US" smtClean="0"/>
              <a:pPr>
                <a:defRPr/>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327B613C-1AD7-49D3-885D-F654C5CDBAA6}" type="datetime1">
              <a:rPr lang="en-US" smtClean="0"/>
              <a:pPr/>
              <a:t>2/22/2022</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17457747-B04C-49CE-B5E7-8C3A6AD2B2C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dissolve">
                                      <p:cBhvr>
                                        <p:cTn id="11" dur="500"/>
                                        <p:tgtEl>
                                          <p:spTgt spid="30">
                                            <p:txEl>
                                              <p:pRg st="0" end="0"/>
                                            </p:tx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0">
                                            <p:txEl>
                                              <p:pRg st="1" end="1"/>
                                            </p:txEl>
                                          </p:spTgt>
                                        </p:tgtEl>
                                        <p:attrNameLst>
                                          <p:attrName>style.visibility</p:attrName>
                                        </p:attrNameLst>
                                      </p:cBhvr>
                                      <p:to>
                                        <p:strVal val="visible"/>
                                      </p:to>
                                    </p:set>
                                    <p:animEffect transition="in" filter="dissolve">
                                      <p:cBhvr>
                                        <p:cTn id="14" dur="500"/>
                                        <p:tgtEl>
                                          <p:spTgt spid="30">
                                            <p:txEl>
                                              <p:pRg st="1" end="1"/>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dissolve">
                                      <p:cBhvr>
                                        <p:cTn id="17" dur="500"/>
                                        <p:tgtEl>
                                          <p:spTgt spid="30">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0">
                                            <p:txEl>
                                              <p:pRg st="3" end="3"/>
                                            </p:txEl>
                                          </p:spTgt>
                                        </p:tgtEl>
                                        <p:attrNameLst>
                                          <p:attrName>style.visibility</p:attrName>
                                        </p:attrNameLst>
                                      </p:cBhvr>
                                      <p:to>
                                        <p:strVal val="visible"/>
                                      </p:to>
                                    </p:set>
                                    <p:animEffect transition="in" filter="dissolve">
                                      <p:cBhvr>
                                        <p:cTn id="20" dur="500"/>
                                        <p:tgtEl>
                                          <p:spTgt spid="30">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animEffect transition="in" filter="dissolve">
                                      <p:cBhvr>
                                        <p:cTn id="23" dur="500"/>
                                        <p:tgtEl>
                                          <p:spTgt spid="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build="p"/>
    </p:bldLst>
  </p:timing>
  <p:hf hdr="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nstagram.com/datoserivida/?hl=e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www.ecinsider.my/2018/03/malaysia-ecommerce-landscape-2018.html"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3BDmykLr1iE"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392113" y="664030"/>
            <a:ext cx="8328025" cy="4354284"/>
          </a:xfrm>
        </p:spPr>
        <p:txBody>
          <a:bodyPr>
            <a:normAutofit/>
          </a:bodyPr>
          <a:lstStyle/>
          <a:p>
            <a:pPr algn="ctr">
              <a:defRPr/>
            </a:pPr>
            <a:r>
              <a:rPr lang="en-US" sz="3600" b="1" dirty="0"/>
              <a:t>BTMW 4012</a:t>
            </a:r>
            <a:br>
              <a:rPr lang="en-US" sz="3600" b="1" dirty="0"/>
            </a:br>
            <a:r>
              <a:rPr lang="en-US" sz="3600" b="1" i="1" dirty="0"/>
              <a:t>TECHNOLOGY ENTREPRENEURSHIP</a:t>
            </a:r>
            <a:br>
              <a:rPr lang="en-US" sz="3600" b="1" dirty="0"/>
            </a:br>
            <a:br>
              <a:rPr lang="en-US" sz="3600" b="1" dirty="0"/>
            </a:br>
            <a:r>
              <a:rPr lang="en-US" sz="3600" b="1" dirty="0">
                <a:solidFill>
                  <a:schemeClr val="accent4">
                    <a:lumMod val="75000"/>
                  </a:schemeClr>
                </a:solidFill>
              </a:rPr>
              <a:t>Lecture 1:</a:t>
            </a:r>
            <a:br>
              <a:rPr lang="en-US" sz="3600" b="1" dirty="0">
                <a:solidFill>
                  <a:schemeClr val="accent4">
                    <a:lumMod val="75000"/>
                  </a:schemeClr>
                </a:solidFill>
              </a:rPr>
            </a:br>
            <a:r>
              <a:rPr lang="en-US" sz="3600" b="1" dirty="0">
                <a:solidFill>
                  <a:schemeClr val="accent4">
                    <a:lumMod val="75000"/>
                  </a:schemeClr>
                </a:solidFill>
              </a:rPr>
              <a:t> Introduction to Entrepreneurship</a:t>
            </a:r>
          </a:p>
        </p:txBody>
      </p:sp>
      <p:sp>
        <p:nvSpPr>
          <p:cNvPr id="3074" name="Rectangle 6"/>
          <p:cNvSpPr>
            <a:spLocks noGrp="1" noChangeArrowheads="1"/>
          </p:cNvSpPr>
          <p:nvPr>
            <p:ph type="sldNum" sz="quarter" idx="12"/>
          </p:nvPr>
        </p:nvSpPr>
        <p:spPr>
          <a:noFill/>
        </p:spPr>
        <p:txBody>
          <a:bodyPr/>
          <a:lstStyle/>
          <a:p>
            <a:fld id="{9B2E1393-3FAD-4D10-904F-E36A26F84F3A}" type="slidenum">
              <a:rPr lang="en-US" smtClean="0">
                <a:latin typeface="Times New Roman" charset="0"/>
              </a:rPr>
              <a:pPr/>
              <a:t>1</a:t>
            </a:fld>
            <a:endParaRPr lang="en-US" dirty="0">
              <a:latin typeface="Times New Roman" charset="0"/>
            </a:endParaRP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552678"/>
            <a:ext cx="8686800" cy="1265237"/>
          </a:xfrm>
        </p:spPr>
        <p:txBody>
          <a:bodyPr>
            <a:normAutofit fontScale="90000"/>
          </a:bodyPr>
          <a:lstStyle/>
          <a:p>
            <a:r>
              <a:rPr lang="en-MY" altLang="en-US" dirty="0">
                <a:ea typeface="ＭＳ Ｐゴシック" panose="020B0600070205080204" pitchFamily="34" charset="-128"/>
              </a:rPr>
              <a:t>Definitions of Entrepreneurship  and Entrepreneur</a:t>
            </a:r>
            <a:br>
              <a:rPr lang="en-MY" altLang="en-US" dirty="0">
                <a:ea typeface="ＭＳ Ｐゴシック" panose="020B0600070205080204" pitchFamily="34" charset="-128"/>
              </a:rPr>
            </a:br>
            <a:endParaRPr lang="en-MY" altLang="en-US" dirty="0">
              <a:ea typeface="ＭＳ Ｐゴシック" panose="020B0600070205080204" pitchFamily="34" charset="-128"/>
            </a:endParaRPr>
          </a:p>
        </p:txBody>
      </p:sp>
      <p:sp>
        <p:nvSpPr>
          <p:cNvPr id="14339" name="Content Placeholder 2"/>
          <p:cNvSpPr>
            <a:spLocks noGrp="1"/>
          </p:cNvSpPr>
          <p:nvPr>
            <p:ph idx="1"/>
          </p:nvPr>
        </p:nvSpPr>
        <p:spPr/>
        <p:txBody>
          <a:bodyPr/>
          <a:lstStyle/>
          <a:p>
            <a:r>
              <a:rPr lang="en-MY" altLang="en-US" dirty="0">
                <a:ea typeface="ＭＳ Ｐゴシック" panose="020B0600070205080204" pitchFamily="34" charset="-128"/>
              </a:rPr>
              <a:t>Entrepreneurship can be defined as the activity of setting up a business or businesses, and taking on financial risks in the hope of making profit.</a:t>
            </a:r>
          </a:p>
          <a:p>
            <a:r>
              <a:rPr lang="en-MY" altLang="en-US" dirty="0">
                <a:ea typeface="ＭＳ Ｐゴシック" panose="020B0600070205080204" pitchFamily="34" charset="-128"/>
              </a:rPr>
              <a:t>The study of entrepreneurship includes the study of entrepreneurial behaviour, as well as the dynamics of business set-up, expansion and development. </a:t>
            </a:r>
          </a:p>
        </p:txBody>
      </p:sp>
    </p:spTree>
    <p:extLst>
      <p:ext uri="{BB962C8B-B14F-4D97-AF65-F5344CB8AC3E}">
        <p14:creationId xmlns:p14="http://schemas.microsoft.com/office/powerpoint/2010/main" val="11944969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457200" y="1676400"/>
            <a:ext cx="8305800" cy="4449763"/>
          </a:xfrm>
        </p:spPr>
        <p:txBody>
          <a:bodyPr/>
          <a:lstStyle/>
          <a:p>
            <a:r>
              <a:rPr lang="en-MY" altLang="en-US">
                <a:ea typeface="ＭＳ Ｐゴシック" panose="020B0600070205080204" pitchFamily="34" charset="-128"/>
              </a:rPr>
              <a:t>The term ‘entrepreneur’ was first used by a Frenchman named Richard Cantillon (1775) to mean ‘a person who undertakes to do a job’. </a:t>
            </a:r>
          </a:p>
          <a:p>
            <a:r>
              <a:rPr lang="en-MY" altLang="en-US">
                <a:ea typeface="ＭＳ Ｐゴシック" panose="020B0600070205080204" pitchFamily="34" charset="-128"/>
              </a:rPr>
              <a:t>Adam Smith (1776) defines an entrepreneur as a person who acts as an agent in transforming demand into supply. </a:t>
            </a:r>
          </a:p>
          <a:p>
            <a:r>
              <a:rPr lang="en-MY" altLang="en-US">
                <a:ea typeface="ＭＳ Ｐゴシック" panose="020B0600070205080204" pitchFamily="34" charset="-128"/>
              </a:rPr>
              <a:t>Jean-Baptiste Say (1803) considers an entrepreneur as a person who shifts resources from an area of low productivity to high productivity. </a:t>
            </a:r>
          </a:p>
        </p:txBody>
      </p:sp>
      <p:sp>
        <p:nvSpPr>
          <p:cNvPr id="15363" name="Title 1"/>
          <p:cNvSpPr>
            <a:spLocks noGrp="1"/>
          </p:cNvSpPr>
          <p:nvPr>
            <p:ph type="title"/>
          </p:nvPr>
        </p:nvSpPr>
        <p:spPr>
          <a:xfrm>
            <a:off x="457200" y="258763"/>
            <a:ext cx="8686800" cy="1662802"/>
          </a:xfrm>
        </p:spPr>
        <p:txBody>
          <a:bodyPr>
            <a:normAutofit fontScale="90000"/>
          </a:bodyPr>
          <a:lstStyle/>
          <a:p>
            <a:r>
              <a:rPr lang="en-MY" altLang="en-US" dirty="0">
                <a:ea typeface="ＭＳ Ｐゴシック" panose="020B0600070205080204" pitchFamily="34" charset="-128"/>
              </a:rPr>
              <a:t>Definitions of Entrepreneurship  and Entrepreneur (cont.)</a:t>
            </a:r>
            <a:br>
              <a:rPr lang="en-MY" altLang="en-US" dirty="0">
                <a:ea typeface="ＭＳ Ｐゴシック" panose="020B0600070205080204" pitchFamily="34" charset="-128"/>
              </a:rPr>
            </a:br>
            <a:endParaRPr lang="en-MY" altLang="en-US" dirty="0">
              <a:ea typeface="ＭＳ Ｐゴシック" panose="020B0600070205080204" pitchFamily="34" charset="-128"/>
            </a:endParaRPr>
          </a:p>
        </p:txBody>
      </p:sp>
    </p:spTree>
    <p:extLst>
      <p:ext uri="{BB962C8B-B14F-4D97-AF65-F5344CB8AC3E}">
        <p14:creationId xmlns:p14="http://schemas.microsoft.com/office/powerpoint/2010/main" val="27227882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304800" y="1905000"/>
            <a:ext cx="8610600" cy="4343400"/>
          </a:xfrm>
        </p:spPr>
        <p:txBody>
          <a:bodyPr/>
          <a:lstStyle/>
          <a:p>
            <a:r>
              <a:rPr lang="en-MY" altLang="en-US" dirty="0">
                <a:ea typeface="ＭＳ Ｐゴシック" panose="020B0600070205080204" pitchFamily="34" charset="-128"/>
              </a:rPr>
              <a:t>In short, entrepreneurs are the prime movers of economic progress. </a:t>
            </a:r>
          </a:p>
          <a:p>
            <a:r>
              <a:rPr lang="en-MY" altLang="en-US" dirty="0">
                <a:ea typeface="ＭＳ Ｐゴシック" panose="020B0600070205080204" pitchFamily="34" charset="-128"/>
              </a:rPr>
              <a:t>They can be innovators, they mobilize resources to provide products and services needed, and in the process, they build businesses that provide jobs. </a:t>
            </a:r>
          </a:p>
          <a:p>
            <a:r>
              <a:rPr lang="en-MY" altLang="en-US" dirty="0">
                <a:ea typeface="ＭＳ Ｐゴシック" panose="020B0600070205080204" pitchFamily="34" charset="-128"/>
              </a:rPr>
              <a:t>Thereby improve the standard of living and quality of life of the people. They are the catalysts that contribute to the nation’s economic progress.</a:t>
            </a:r>
          </a:p>
        </p:txBody>
      </p:sp>
      <p:sp>
        <p:nvSpPr>
          <p:cNvPr id="18435" name="Title 1"/>
          <p:cNvSpPr>
            <a:spLocks noGrp="1"/>
          </p:cNvSpPr>
          <p:nvPr>
            <p:ph type="title"/>
          </p:nvPr>
        </p:nvSpPr>
        <p:spPr>
          <a:xfrm>
            <a:off x="609600" y="639763"/>
            <a:ext cx="8415130" cy="1265237"/>
          </a:xfrm>
        </p:spPr>
        <p:txBody>
          <a:bodyPr>
            <a:normAutofit fontScale="90000"/>
          </a:bodyPr>
          <a:lstStyle/>
          <a:p>
            <a:r>
              <a:rPr lang="en-MY" altLang="en-US" dirty="0">
                <a:ea typeface="ＭＳ Ｐゴシック" panose="020B0600070205080204" pitchFamily="34" charset="-128"/>
              </a:rPr>
              <a:t>Definitions of Entrepreneurship  and Entrepreneur (cont.)</a:t>
            </a:r>
            <a:br>
              <a:rPr lang="en-MY" altLang="en-US" dirty="0">
                <a:ea typeface="ＭＳ Ｐゴシック" panose="020B0600070205080204" pitchFamily="34" charset="-128"/>
              </a:rPr>
            </a:br>
            <a:endParaRPr lang="en-MY" altLang="en-US" dirty="0">
              <a:ea typeface="ＭＳ Ｐゴシック" panose="020B0600070205080204" pitchFamily="34" charset="-128"/>
            </a:endParaRPr>
          </a:p>
        </p:txBody>
      </p:sp>
    </p:spTree>
    <p:extLst>
      <p:ext uri="{BB962C8B-B14F-4D97-AF65-F5344CB8AC3E}">
        <p14:creationId xmlns:p14="http://schemas.microsoft.com/office/powerpoint/2010/main" val="5921390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MY" altLang="en-US">
                <a:ea typeface="ＭＳ Ｐゴシック" panose="020B0600070205080204" pitchFamily="34" charset="-128"/>
              </a:rPr>
              <a:t>Entrepreneurial Process</a:t>
            </a:r>
          </a:p>
        </p:txBody>
      </p:sp>
      <p:sp>
        <p:nvSpPr>
          <p:cNvPr id="3" name="Content Placeholder 2"/>
          <p:cNvSpPr>
            <a:spLocks noGrp="1"/>
          </p:cNvSpPr>
          <p:nvPr>
            <p:ph idx="1"/>
          </p:nvPr>
        </p:nvSpPr>
        <p:spPr/>
        <p:txBody>
          <a:bodyPr/>
          <a:lstStyle/>
          <a:p>
            <a:pPr marL="0" indent="0">
              <a:buFont typeface="Wingdings" panose="05000000000000000000" pitchFamily="2" charset="2"/>
              <a:buNone/>
              <a:defRPr/>
            </a:pPr>
            <a:r>
              <a:rPr lang="en-MY" dirty="0"/>
              <a:t>The Timmons Model of Entrepreneurial Process best describes the four major necessary components in venture creation: </a:t>
            </a:r>
          </a:p>
          <a:p>
            <a:pPr>
              <a:defRPr/>
            </a:pPr>
            <a:r>
              <a:rPr lang="en-MY" dirty="0"/>
              <a:t>Founder </a:t>
            </a:r>
          </a:p>
          <a:p>
            <a:pPr>
              <a:defRPr/>
            </a:pPr>
            <a:r>
              <a:rPr lang="en-MY" dirty="0"/>
              <a:t>Opportunity </a:t>
            </a:r>
          </a:p>
          <a:p>
            <a:pPr>
              <a:defRPr/>
            </a:pPr>
            <a:r>
              <a:rPr lang="en-MY" dirty="0"/>
              <a:t>Team </a:t>
            </a:r>
          </a:p>
          <a:p>
            <a:pPr>
              <a:defRPr/>
            </a:pPr>
            <a:r>
              <a:rPr lang="en-MY" dirty="0"/>
              <a:t>Resources </a:t>
            </a:r>
          </a:p>
        </p:txBody>
      </p:sp>
    </p:spTree>
    <p:extLst>
      <p:ext uri="{BB962C8B-B14F-4D97-AF65-F5344CB8AC3E}">
        <p14:creationId xmlns:p14="http://schemas.microsoft.com/office/powerpoint/2010/main" val="380038283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228600" y="1600200"/>
            <a:ext cx="8763000" cy="4525963"/>
          </a:xfrm>
        </p:spPr>
        <p:txBody>
          <a:bodyPr/>
          <a:lstStyle/>
          <a:p>
            <a:pPr eaLnBrk="1" hangingPunct="1"/>
            <a:r>
              <a:rPr lang="en-MY" altLang="en-US">
                <a:ea typeface="ＭＳ Ｐゴシック" panose="020B0600070205080204" pitchFamily="34" charset="-128"/>
              </a:rPr>
              <a:t>An entrepreneurial process is led by an entrepreneur who is able to seize and act on an opportunity. </a:t>
            </a:r>
          </a:p>
          <a:p>
            <a:pPr eaLnBrk="1" hangingPunct="1"/>
            <a:r>
              <a:rPr lang="en-MY" altLang="en-US">
                <a:ea typeface="ＭＳ Ｐゴシック" panose="020B0600070205080204" pitchFamily="34" charset="-128"/>
              </a:rPr>
              <a:t>Together with his team, the entrepreneur will package a viable offering to customers using available resources. He may use his own money or canvass others to invest with him. He may need to convince others with required skills to be part of his team to execute the project and produce products and services for customers. </a:t>
            </a:r>
          </a:p>
          <a:p>
            <a:endParaRPr lang="en-MY" altLang="en-US">
              <a:ea typeface="ＭＳ Ｐゴシック" panose="020B0600070205080204" pitchFamily="34" charset="-128"/>
            </a:endParaRPr>
          </a:p>
          <a:p>
            <a:pPr>
              <a:buFont typeface="Wingdings" panose="05000000000000000000" pitchFamily="2" charset="2"/>
              <a:buNone/>
            </a:pPr>
            <a:endParaRPr lang="en-MY" altLang="en-US">
              <a:ea typeface="ＭＳ Ｐゴシック" panose="020B0600070205080204" pitchFamily="34" charset="-128"/>
            </a:endParaRPr>
          </a:p>
        </p:txBody>
      </p:sp>
      <p:sp>
        <p:nvSpPr>
          <p:cNvPr id="20483" name="Title 1"/>
          <p:cNvSpPr>
            <a:spLocks noGrp="1"/>
          </p:cNvSpPr>
          <p:nvPr>
            <p:ph type="title"/>
          </p:nvPr>
        </p:nvSpPr>
        <p:spPr/>
        <p:txBody>
          <a:bodyPr/>
          <a:lstStyle/>
          <a:p>
            <a:r>
              <a:rPr lang="en-MY" altLang="en-US">
                <a:ea typeface="ＭＳ Ｐゴシック" panose="020B0600070205080204" pitchFamily="34" charset="-128"/>
              </a:rPr>
              <a:t>Entrepreneurial Process (cont.)</a:t>
            </a:r>
          </a:p>
        </p:txBody>
      </p:sp>
    </p:spTree>
    <p:extLst>
      <p:ext uri="{BB962C8B-B14F-4D97-AF65-F5344CB8AC3E}">
        <p14:creationId xmlns:p14="http://schemas.microsoft.com/office/powerpoint/2010/main" val="29767937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l="10440" r="7632"/>
          <a:stretch>
            <a:fillRect/>
          </a:stretch>
        </p:blipFill>
        <p:spPr bwMode="auto">
          <a:xfrm>
            <a:off x="1219200" y="1752600"/>
            <a:ext cx="6764338"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itle 1"/>
          <p:cNvSpPr>
            <a:spLocks noGrp="1"/>
          </p:cNvSpPr>
          <p:nvPr>
            <p:ph type="title"/>
          </p:nvPr>
        </p:nvSpPr>
        <p:spPr/>
        <p:txBody>
          <a:bodyPr/>
          <a:lstStyle/>
          <a:p>
            <a:r>
              <a:rPr lang="en-MY" altLang="en-US">
                <a:ea typeface="ＭＳ Ｐゴシック" panose="020B0600070205080204" pitchFamily="34" charset="-128"/>
              </a:rPr>
              <a:t>Entrepreneurial Process (cont.)</a:t>
            </a:r>
          </a:p>
        </p:txBody>
      </p:sp>
    </p:spTree>
    <p:extLst>
      <p:ext uri="{BB962C8B-B14F-4D97-AF65-F5344CB8AC3E}">
        <p14:creationId xmlns:p14="http://schemas.microsoft.com/office/powerpoint/2010/main" val="276098563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a:xfrm>
            <a:off x="76200" y="1600200"/>
            <a:ext cx="8991600" cy="4525963"/>
          </a:xfrm>
        </p:spPr>
        <p:txBody>
          <a:bodyPr/>
          <a:lstStyle/>
          <a:p>
            <a:r>
              <a:rPr lang="en-MY" altLang="en-US">
                <a:ea typeface="ＭＳ Ｐゴシック" panose="020B0600070205080204" pitchFamily="34" charset="-128"/>
              </a:rPr>
              <a:t>Successful entrepreneurs always have a strong reason or mission for becoming an entrepreneur. </a:t>
            </a:r>
          </a:p>
          <a:p>
            <a:r>
              <a:rPr lang="en-MY" altLang="en-US">
                <a:ea typeface="ＭＳ Ｐゴシック" panose="020B0600070205080204" pitchFamily="34" charset="-128"/>
              </a:rPr>
              <a:t>For example, he likes promoting certain business values, solving specific problems, addressing some needs or exerting influence within an industry.</a:t>
            </a:r>
          </a:p>
          <a:p>
            <a:r>
              <a:rPr lang="en-MY" altLang="en-US">
                <a:ea typeface="ＭＳ Ｐゴシック" panose="020B0600070205080204" pitchFamily="34" charset="-128"/>
              </a:rPr>
              <a:t>Take Steve Jobs of Apple—he ‘disrupted’ and changed industries for which he created the personal computer to make computing personal, rather than limiting it only for large organizations.</a:t>
            </a:r>
          </a:p>
        </p:txBody>
      </p:sp>
      <p:sp>
        <p:nvSpPr>
          <p:cNvPr id="22531" name="Title 1"/>
          <p:cNvSpPr>
            <a:spLocks noGrp="1"/>
          </p:cNvSpPr>
          <p:nvPr>
            <p:ph type="title"/>
          </p:nvPr>
        </p:nvSpPr>
        <p:spPr/>
        <p:txBody>
          <a:bodyPr>
            <a:normAutofit fontScale="90000"/>
          </a:bodyPr>
          <a:lstStyle/>
          <a:p>
            <a:r>
              <a:rPr lang="en-MY" altLang="en-US">
                <a:ea typeface="ＭＳ Ｐゴシック" panose="020B0600070205080204" pitchFamily="34" charset="-128"/>
              </a:rPr>
              <a:t>Characteristics and Attributes of Entrepreneurs</a:t>
            </a:r>
          </a:p>
        </p:txBody>
      </p:sp>
    </p:spTree>
    <p:extLst>
      <p:ext uri="{BB962C8B-B14F-4D97-AF65-F5344CB8AC3E}">
        <p14:creationId xmlns:p14="http://schemas.microsoft.com/office/powerpoint/2010/main" val="153090522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fontScale="90000"/>
          </a:bodyPr>
          <a:lstStyle/>
          <a:p>
            <a:r>
              <a:rPr lang="en-MY" altLang="en-US">
                <a:ea typeface="ＭＳ Ｐゴシック" panose="020B0600070205080204" pitchFamily="34" charset="-128"/>
              </a:rPr>
              <a:t>Characteristics and Attributes of Entrepreneurs (cont.)</a:t>
            </a:r>
          </a:p>
        </p:txBody>
      </p:sp>
      <p:pic>
        <p:nvPicPr>
          <p:cNvPr id="2457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24000"/>
            <a:ext cx="6291263" cy="4691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06841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idx="1"/>
          </p:nvPr>
        </p:nvSpPr>
        <p:spPr>
          <a:xfrm>
            <a:off x="76200" y="1524000"/>
            <a:ext cx="8991600" cy="4525963"/>
          </a:xfrm>
        </p:spPr>
        <p:txBody>
          <a:bodyPr>
            <a:normAutofit lnSpcReduction="10000"/>
          </a:bodyPr>
          <a:lstStyle/>
          <a:p>
            <a:pPr marL="0" indent="0">
              <a:spcBef>
                <a:spcPts val="500"/>
              </a:spcBef>
              <a:buFont typeface="Wingdings" panose="05000000000000000000" pitchFamily="2" charset="2"/>
              <a:buNone/>
              <a:defRPr/>
            </a:pPr>
            <a:r>
              <a:rPr lang="en-MY" altLang="en-US" sz="2600" dirty="0">
                <a:ea typeface="ＭＳ Ｐゴシック" pitchFamily="34" charset="-128"/>
              </a:rPr>
              <a:t>The common characteristics of entrepreneurs:</a:t>
            </a:r>
          </a:p>
          <a:p>
            <a:pPr>
              <a:spcBef>
                <a:spcPts val="500"/>
              </a:spcBef>
              <a:defRPr/>
            </a:pPr>
            <a:r>
              <a:rPr lang="en-MY" altLang="en-US" sz="2600" dirty="0">
                <a:ea typeface="ＭＳ Ｐゴシック" pitchFamily="34" charset="-128"/>
              </a:rPr>
              <a:t>Creative, innovative, resourceful and possess high level of initiative. </a:t>
            </a:r>
          </a:p>
          <a:p>
            <a:pPr>
              <a:spcBef>
                <a:spcPts val="500"/>
              </a:spcBef>
              <a:defRPr/>
            </a:pPr>
            <a:r>
              <a:rPr lang="en-MY" altLang="en-US" sz="2600" dirty="0">
                <a:ea typeface="ＭＳ Ｐゴシック" pitchFamily="34" charset="-128"/>
              </a:rPr>
              <a:t>Willingness to work hard to achieve aspired objectives with a high degree of commitment, determination, perseverance, tenacity and discipline. </a:t>
            </a:r>
          </a:p>
          <a:p>
            <a:pPr>
              <a:spcBef>
                <a:spcPts val="500"/>
              </a:spcBef>
              <a:defRPr/>
            </a:pPr>
            <a:r>
              <a:rPr lang="en-MY" altLang="en-US" sz="2600" dirty="0">
                <a:ea typeface="ＭＳ Ｐゴシック" pitchFamily="34" charset="-128"/>
              </a:rPr>
              <a:t>Ability to take calculated risk, exhibit tolerance for ambiguity and ability to accept failure.</a:t>
            </a:r>
          </a:p>
          <a:p>
            <a:pPr>
              <a:spcBef>
                <a:spcPts val="500"/>
              </a:spcBef>
              <a:defRPr/>
            </a:pPr>
            <a:r>
              <a:rPr lang="en-MY" altLang="en-US" sz="2600" dirty="0">
                <a:ea typeface="ＭＳ Ｐゴシック" pitchFamily="34" charset="-128"/>
              </a:rPr>
              <a:t>Possess ability to think independently, exhibit high level of self-confidence, optimistic and believe in controlling one’s own destiny. </a:t>
            </a:r>
          </a:p>
        </p:txBody>
      </p:sp>
      <p:sp>
        <p:nvSpPr>
          <p:cNvPr id="2" name="Title 1"/>
          <p:cNvSpPr>
            <a:spLocks noGrp="1"/>
          </p:cNvSpPr>
          <p:nvPr>
            <p:ph type="title"/>
          </p:nvPr>
        </p:nvSpPr>
        <p:spPr/>
        <p:txBody>
          <a:bodyPr>
            <a:normAutofit fontScale="90000"/>
          </a:bodyPr>
          <a:lstStyle/>
          <a:p>
            <a:r>
              <a:rPr lang="en-MY" altLang="en-US">
                <a:ea typeface="ＭＳ Ｐゴシック" panose="020B0600070205080204" pitchFamily="34" charset="-128"/>
              </a:rPr>
              <a:t>Characteristics and Attributes of Entrepreneurs (cont.)</a:t>
            </a:r>
          </a:p>
        </p:txBody>
      </p:sp>
    </p:spTree>
    <p:extLst>
      <p:ext uri="{BB962C8B-B14F-4D97-AF65-F5344CB8AC3E}">
        <p14:creationId xmlns:p14="http://schemas.microsoft.com/office/powerpoint/2010/main" val="39155702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685800"/>
            <a:ext cx="8991600" cy="5440363"/>
          </a:xfrm>
        </p:spPr>
        <p:txBody>
          <a:bodyPr/>
          <a:lstStyle/>
          <a:p>
            <a:pPr>
              <a:defRPr/>
            </a:pPr>
            <a:r>
              <a:rPr lang="en-MY" altLang="en-US" sz="2600" dirty="0">
                <a:ea typeface="ＭＳ Ｐゴシック" pitchFamily="34" charset="-128"/>
              </a:rPr>
              <a:t>Opportunity orientation towards future goals, aspiration and vision. </a:t>
            </a:r>
          </a:p>
          <a:p>
            <a:pPr>
              <a:defRPr/>
            </a:pPr>
            <a:r>
              <a:rPr lang="en-MY" altLang="en-US" sz="2600" dirty="0">
                <a:ea typeface="ＭＳ Ｐゴシック" pitchFamily="34" charset="-128"/>
              </a:rPr>
              <a:t>Skilful organizer, ability to manage and solve problems. </a:t>
            </a:r>
          </a:p>
          <a:p>
            <a:pPr>
              <a:defRPr/>
            </a:pPr>
            <a:r>
              <a:rPr lang="en-MY" altLang="en-US" sz="2600" dirty="0">
                <a:ea typeface="ＭＳ Ｐゴシック" pitchFamily="34" charset="-128"/>
              </a:rPr>
              <a:t>Communicative and persuasive ability to influence others.</a:t>
            </a:r>
          </a:p>
          <a:p>
            <a:pPr marL="0" indent="0">
              <a:buFont typeface="Wingdings" panose="05000000000000000000" pitchFamily="2" charset="2"/>
              <a:buNone/>
              <a:defRPr/>
            </a:pPr>
            <a:endParaRPr lang="en-MY" altLang="en-US" sz="2600" dirty="0">
              <a:ea typeface="ＭＳ Ｐゴシック" pitchFamily="34" charset="-128"/>
            </a:endParaRPr>
          </a:p>
          <a:p>
            <a:pPr marL="0" indent="0">
              <a:buFont typeface="Wingdings" panose="05000000000000000000" pitchFamily="2" charset="2"/>
              <a:buNone/>
              <a:defRPr/>
            </a:pPr>
            <a:r>
              <a:rPr lang="en-MY" altLang="en-US" sz="2600" dirty="0">
                <a:ea typeface="ＭＳ Ｐゴシック" pitchFamily="34" charset="-128"/>
              </a:rPr>
              <a:t>Although these are common among entrepreneurs, it must be said that different types of entrepreneurship may require different entrepreneurial characteristics or different combinations of entrepreneurial characteristics.</a:t>
            </a:r>
          </a:p>
          <a:p>
            <a:pPr>
              <a:defRPr/>
            </a:pPr>
            <a:endParaRPr lang="en-MY" altLang="en-US" dirty="0">
              <a:ea typeface="ＭＳ Ｐゴシック" pitchFamily="34" charset="-128"/>
            </a:endParaRPr>
          </a:p>
        </p:txBody>
      </p:sp>
      <p:sp>
        <p:nvSpPr>
          <p:cNvPr id="5" name="Title 1"/>
          <p:cNvSpPr txBox="1">
            <a:spLocks/>
          </p:cNvSpPr>
          <p:nvPr/>
        </p:nvSpPr>
        <p:spPr bwMode="auto">
          <a:xfrm>
            <a:off x="2438400" y="76200"/>
            <a:ext cx="640080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300" b="1">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3300" b="1">
                <a:solidFill>
                  <a:schemeClr val="bg1"/>
                </a:solidFill>
                <a:latin typeface="Arial" charset="0"/>
                <a:ea typeface="ＭＳ Ｐゴシック" charset="0"/>
                <a:cs typeface="ＭＳ Ｐゴシック" charset="0"/>
              </a:defRPr>
            </a:lvl2pPr>
            <a:lvl3pPr algn="l" rtl="0" eaLnBrk="0" fontAlgn="base" hangingPunct="0">
              <a:spcBef>
                <a:spcPct val="0"/>
              </a:spcBef>
              <a:spcAft>
                <a:spcPct val="0"/>
              </a:spcAft>
              <a:defRPr sz="3300" b="1">
                <a:solidFill>
                  <a:schemeClr val="bg1"/>
                </a:solidFill>
                <a:latin typeface="Arial" charset="0"/>
                <a:ea typeface="ＭＳ Ｐゴシック" charset="0"/>
                <a:cs typeface="ＭＳ Ｐゴシック" charset="0"/>
              </a:defRPr>
            </a:lvl3pPr>
            <a:lvl4pPr algn="l" rtl="0" eaLnBrk="0" fontAlgn="base" hangingPunct="0">
              <a:spcBef>
                <a:spcPct val="0"/>
              </a:spcBef>
              <a:spcAft>
                <a:spcPct val="0"/>
              </a:spcAft>
              <a:defRPr sz="3300" b="1">
                <a:solidFill>
                  <a:schemeClr val="bg1"/>
                </a:solidFill>
                <a:latin typeface="Arial" charset="0"/>
                <a:ea typeface="ＭＳ Ｐゴシック" charset="0"/>
                <a:cs typeface="ＭＳ Ｐゴシック" charset="0"/>
              </a:defRPr>
            </a:lvl4pPr>
            <a:lvl5pPr algn="l" rtl="0" eaLnBrk="0" fontAlgn="base" hangingPunct="0">
              <a:spcBef>
                <a:spcPct val="0"/>
              </a:spcBef>
              <a:spcAft>
                <a:spcPct val="0"/>
              </a:spcAft>
              <a:defRPr sz="3300" b="1">
                <a:solidFill>
                  <a:schemeClr val="bg1"/>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MY" altLang="en-US" kern="0">
                <a:ea typeface="ＭＳ Ｐゴシック" pitchFamily="34" charset="-128"/>
              </a:rPr>
              <a:t>Characteristics and Attributes of Entrepreneurs (cont.)</a:t>
            </a:r>
            <a:endParaRPr lang="en-MY" altLang="en-US" kern="0" dirty="0">
              <a:ea typeface="ＭＳ Ｐゴシック" pitchFamily="34" charset="-128"/>
            </a:endParaRPr>
          </a:p>
        </p:txBody>
      </p:sp>
    </p:spTree>
    <p:extLst>
      <p:ext uri="{BB962C8B-B14F-4D97-AF65-F5344CB8AC3E}">
        <p14:creationId xmlns:p14="http://schemas.microsoft.com/office/powerpoint/2010/main" val="302952657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2340" y="273050"/>
            <a:ext cx="7274459" cy="252051"/>
          </a:xfrm>
        </p:spPr>
        <p:txBody>
          <a:bodyPr>
            <a:normAutofit fontScale="90000"/>
          </a:bodyPr>
          <a:lstStyle/>
          <a:p>
            <a:endParaRPr lang="en-MY"/>
          </a:p>
        </p:txBody>
      </p:sp>
      <p:pic>
        <p:nvPicPr>
          <p:cNvPr id="10" name="Content Placeholder 9"/>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339884" y="703868"/>
            <a:ext cx="4040188" cy="3025132"/>
          </a:xfrm>
        </p:spPr>
      </p:pic>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64101" y="1233163"/>
            <a:ext cx="3325862" cy="3941763"/>
          </a:xfrm>
        </p:spPr>
      </p:pic>
      <p:sp>
        <p:nvSpPr>
          <p:cNvPr id="7" name="Date Placeholder 6"/>
          <p:cNvSpPr>
            <a:spLocks noGrp="1"/>
          </p:cNvSpPr>
          <p:nvPr>
            <p:ph type="dt" sz="half" idx="10"/>
          </p:nvPr>
        </p:nvSpPr>
        <p:spPr/>
        <p:txBody>
          <a:bodyPr/>
          <a:lstStyle/>
          <a:p>
            <a:fld id="{F50D295D-4A77-4DEB-B04C-9F4282A8BC04}" type="datetime1">
              <a:rPr lang="en-US" smtClean="0"/>
              <a:pPr/>
              <a:t>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2340C704-8651-4167-93EF-3C22F33D62F8}" type="slidenum">
              <a:rPr lang="en-US" smtClean="0"/>
              <a:pPr>
                <a:defRPr/>
              </a:pPr>
              <a:t>2</a:t>
            </a:fld>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84" y="3845357"/>
            <a:ext cx="4040188" cy="2424113"/>
          </a:xfrm>
          <a:prstGeom prst="rect">
            <a:avLst/>
          </a:prstGeom>
        </p:spPr>
      </p:pic>
    </p:spTree>
    <p:extLst>
      <p:ext uri="{BB962C8B-B14F-4D97-AF65-F5344CB8AC3E}">
        <p14:creationId xmlns:p14="http://schemas.microsoft.com/office/powerpoint/2010/main" val="11710315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MY" altLang="en-US">
                <a:ea typeface="ＭＳ Ｐゴシック" panose="020B0600070205080204" pitchFamily="34" charset="-128"/>
              </a:rPr>
              <a:t>Types of Entrepreneurship</a:t>
            </a:r>
          </a:p>
        </p:txBody>
      </p:sp>
      <p:sp>
        <p:nvSpPr>
          <p:cNvPr id="27651" name="TextBox 3"/>
          <p:cNvSpPr txBox="1">
            <a:spLocks noChangeArrowheads="1"/>
          </p:cNvSpPr>
          <p:nvPr/>
        </p:nvSpPr>
        <p:spPr bwMode="auto">
          <a:xfrm>
            <a:off x="152400" y="1828800"/>
            <a:ext cx="3048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000FF"/>
              </a:buClr>
              <a:buSzPct val="80000"/>
              <a:buFont typeface="Wingdings" panose="05000000000000000000" pitchFamily="2" charset="2"/>
              <a:buChar char="q"/>
              <a:defRPr sz="2800">
                <a:solidFill>
                  <a:srgbClr val="000000"/>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rgbClr val="0000FF"/>
              </a:buClr>
              <a:buChar char="–"/>
              <a:defRPr sz="2600">
                <a:solidFill>
                  <a:srgbClr val="000000"/>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rgbClr val="0000FF"/>
              </a:buClr>
              <a:buChar char="•"/>
              <a:defRPr sz="2400">
                <a:solidFill>
                  <a:srgbClr val="000000"/>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rgbClr val="0000FF"/>
              </a:buClr>
              <a:buChar char="–"/>
              <a:defRPr sz="2000">
                <a:solidFill>
                  <a:srgbClr val="000000"/>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rgbClr val="0000FF"/>
              </a:buClr>
              <a:buChar char="»"/>
              <a:defRPr sz="20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00FF"/>
              </a:buClr>
              <a:buChar char="»"/>
              <a:defRPr sz="20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MY" altLang="en-US" sz="2400">
                <a:solidFill>
                  <a:schemeClr val="tx1"/>
                </a:solidFill>
              </a:rPr>
              <a:t>Broad categorization of the types of entrepreneurship can be seen in Figure 1.4 where the entrepreneurial activities are carried out in different forms of organizations.</a:t>
            </a:r>
          </a:p>
        </p:txBody>
      </p:sp>
      <p:pic>
        <p:nvPicPr>
          <p:cNvPr id="276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438" y="1524000"/>
            <a:ext cx="5008562"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5676900"/>
            <a:ext cx="25717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4977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BC0ECD-E204-4089-B75F-68E72496041A}"/>
              </a:ext>
            </a:extLst>
          </p:cNvPr>
          <p:cNvSpPr>
            <a:spLocks noGrp="1"/>
          </p:cNvSpPr>
          <p:nvPr>
            <p:ph idx="1"/>
          </p:nvPr>
        </p:nvSpPr>
        <p:spPr>
          <a:xfrm>
            <a:off x="346587" y="4344974"/>
            <a:ext cx="1789472" cy="777415"/>
          </a:xfrm>
        </p:spPr>
        <p:txBody>
          <a:bodyPr vert="horz" lIns="91440" tIns="45720" rIns="91440" bIns="45720" anchor="t">
            <a:normAutofit fontScale="62500" lnSpcReduction="20000"/>
          </a:bodyPr>
          <a:lstStyle/>
          <a:p>
            <a:pPr indent="-255905"/>
            <a:r>
              <a:rPr lang="en-US" sz="1800" b="1" dirty="0">
                <a:ea typeface="+mn-lt"/>
                <a:cs typeface="+mn-lt"/>
              </a:rPr>
              <a:t>Bank </a:t>
            </a:r>
            <a:r>
              <a:rPr lang="en-US" sz="1800" b="1" dirty="0" err="1">
                <a:ea typeface="+mn-lt"/>
                <a:cs typeface="+mn-lt"/>
              </a:rPr>
              <a:t>Persatuan</a:t>
            </a:r>
            <a:r>
              <a:rPr lang="en-US" sz="1800" b="1" dirty="0">
                <a:ea typeface="+mn-lt"/>
                <a:cs typeface="+mn-lt"/>
              </a:rPr>
              <a:t>, </a:t>
            </a:r>
            <a:r>
              <a:rPr lang="en-US" sz="1800" b="1" dirty="0" err="1">
                <a:ea typeface="+mn-lt"/>
                <a:cs typeface="+mn-lt"/>
              </a:rPr>
              <a:t>Koperasi</a:t>
            </a:r>
            <a:r>
              <a:rPr lang="en-US" sz="1800" b="1" dirty="0">
                <a:ea typeface="+mn-lt"/>
                <a:cs typeface="+mn-lt"/>
              </a:rPr>
              <a:t> Telekom</a:t>
            </a:r>
            <a:r>
              <a:rPr lang="en-US" sz="1800" dirty="0">
                <a:ea typeface="+mn-lt"/>
                <a:cs typeface="+mn-lt"/>
              </a:rPr>
              <a:t>, and </a:t>
            </a:r>
            <a:r>
              <a:rPr lang="en-US" sz="1800" dirty="0" err="1">
                <a:ea typeface="+mn-lt"/>
                <a:cs typeface="+mn-lt"/>
              </a:rPr>
              <a:t>Koperasi</a:t>
            </a:r>
            <a:r>
              <a:rPr lang="en-US" sz="1800" dirty="0">
                <a:ea typeface="+mn-lt"/>
                <a:cs typeface="+mn-lt"/>
              </a:rPr>
              <a:t> Angkatan </a:t>
            </a:r>
            <a:r>
              <a:rPr lang="en-US" sz="1800" dirty="0" err="1">
                <a:ea typeface="+mn-lt"/>
                <a:cs typeface="+mn-lt"/>
              </a:rPr>
              <a:t>Tentera</a:t>
            </a:r>
            <a:r>
              <a:rPr lang="en-US" sz="1800" dirty="0">
                <a:ea typeface="+mn-lt"/>
                <a:cs typeface="+mn-lt"/>
              </a:rPr>
              <a:t> Malaysia </a:t>
            </a:r>
            <a:r>
              <a:rPr lang="en-US" sz="1800" dirty="0" err="1">
                <a:ea typeface="+mn-lt"/>
                <a:cs typeface="+mn-lt"/>
              </a:rPr>
              <a:t>Berhad</a:t>
            </a:r>
            <a:endParaRPr lang="en-US" sz="1800" dirty="0" err="1"/>
          </a:p>
        </p:txBody>
      </p:sp>
      <p:sp>
        <p:nvSpPr>
          <p:cNvPr id="3" name="Date Placeholder 2">
            <a:extLst>
              <a:ext uri="{FF2B5EF4-FFF2-40B4-BE49-F238E27FC236}">
                <a16:creationId xmlns:a16="http://schemas.microsoft.com/office/drawing/2014/main" id="{1E1CEC89-A381-4255-B352-D83DD44A5D32}"/>
              </a:ext>
            </a:extLst>
          </p:cNvPr>
          <p:cNvSpPr>
            <a:spLocks noGrp="1"/>
          </p:cNvSpPr>
          <p:nvPr>
            <p:ph type="dt" sz="half" idx="10"/>
          </p:nvPr>
        </p:nvSpPr>
        <p:spPr/>
        <p:txBody>
          <a:bodyPr/>
          <a:lstStyle/>
          <a:p>
            <a:fld id="{1CEF607B-A47E-422C-9BEF-122CCDB7C526}" type="datetime1">
              <a:rPr lang="en-US" smtClean="0"/>
              <a:pPr/>
              <a:t>2/22/2022</a:t>
            </a:fld>
            <a:endParaRPr lang="en-US"/>
          </a:p>
        </p:txBody>
      </p:sp>
      <p:sp>
        <p:nvSpPr>
          <p:cNvPr id="4" name="Footer Placeholder 3">
            <a:extLst>
              <a:ext uri="{FF2B5EF4-FFF2-40B4-BE49-F238E27FC236}">
                <a16:creationId xmlns:a16="http://schemas.microsoft.com/office/drawing/2014/main" id="{FC4CEB20-A24F-4590-9977-E34AE330B3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EA3B96-A2F0-4837-8394-34B746BD8CAE}"/>
              </a:ext>
            </a:extLst>
          </p:cNvPr>
          <p:cNvSpPr>
            <a:spLocks noGrp="1"/>
          </p:cNvSpPr>
          <p:nvPr>
            <p:ph type="sldNum" sz="quarter" idx="12"/>
          </p:nvPr>
        </p:nvSpPr>
        <p:spPr/>
        <p:txBody>
          <a:bodyPr/>
          <a:lstStyle/>
          <a:p>
            <a:pPr>
              <a:defRPr/>
            </a:pPr>
            <a:fld id="{9D85780D-3CB0-458E-A90E-846D655F3A95}" type="slidenum">
              <a:rPr lang="en-US" smtClean="0"/>
              <a:pPr>
                <a:defRPr/>
              </a:pPr>
              <a:t>21</a:t>
            </a:fld>
            <a:endParaRPr lang="en-US"/>
          </a:p>
        </p:txBody>
      </p:sp>
      <p:pic>
        <p:nvPicPr>
          <p:cNvPr id="8" name="Picture 5" descr="Diagram&#10;&#10;Description automatically generated">
            <a:extLst>
              <a:ext uri="{FF2B5EF4-FFF2-40B4-BE49-F238E27FC236}">
                <a16:creationId xmlns:a16="http://schemas.microsoft.com/office/drawing/2014/main" id="{8DB5A1F9-7D47-4000-B786-A7974C4E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405" y="1622323"/>
            <a:ext cx="5008562"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11B47093-9F76-47B7-BCD6-402387F01C83}"/>
              </a:ext>
            </a:extLst>
          </p:cNvPr>
          <p:cNvSpPr txBox="1"/>
          <p:nvPr/>
        </p:nvSpPr>
        <p:spPr>
          <a:xfrm>
            <a:off x="3335594" y="226141"/>
            <a:ext cx="352978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800" b="1" dirty="0">
                <a:latin typeface="Times New Roman"/>
                <a:cs typeface="Times New Roman"/>
              </a:rPr>
              <a:t>The Chicken Rice Shop</a:t>
            </a:r>
            <a:endParaRPr lang="en-US"/>
          </a:p>
          <a:p>
            <a:pPr marL="285750" indent="-285750">
              <a:buFont typeface="Arial"/>
              <a:buChar char="•"/>
            </a:pPr>
            <a:r>
              <a:rPr lang="en-US" sz="1800" b="1" dirty="0">
                <a:latin typeface="Times New Roman"/>
                <a:cs typeface="Times New Roman"/>
              </a:rPr>
              <a:t>Old Town White Coffee</a:t>
            </a:r>
          </a:p>
          <a:p>
            <a:pPr marL="285750" indent="-285750">
              <a:buFont typeface="Arial"/>
              <a:buChar char="•"/>
            </a:pPr>
            <a:r>
              <a:rPr lang="en-US" sz="1800" b="1" dirty="0">
                <a:latin typeface="Times New Roman"/>
                <a:cs typeface="Times New Roman"/>
              </a:rPr>
              <a:t>Q Dees</a:t>
            </a:r>
            <a:endParaRPr lang="en-US" sz="1800">
              <a:cs typeface="Times New Roman" charset="0"/>
            </a:endParaRPr>
          </a:p>
          <a:p>
            <a:pPr marL="285750" indent="-285750">
              <a:buFont typeface="Arial"/>
              <a:buChar char="•"/>
            </a:pPr>
            <a:r>
              <a:rPr lang="en-US" sz="1800" b="1" dirty="0">
                <a:latin typeface="Times New Roman"/>
                <a:cs typeface="Times New Roman"/>
              </a:rPr>
              <a:t>Marry Brown</a:t>
            </a:r>
          </a:p>
          <a:p>
            <a:pPr marL="285750" indent="-285750">
              <a:buFont typeface="Arial"/>
              <a:buChar char="•"/>
            </a:pPr>
            <a:r>
              <a:rPr lang="en-US" sz="1800" b="1" dirty="0">
                <a:latin typeface="Times New Roman"/>
                <a:cs typeface="Times New Roman"/>
              </a:rPr>
              <a:t>The Manhattan Fish Market</a:t>
            </a:r>
            <a:endParaRPr lang="en-US" sz="1800" dirty="0">
              <a:cs typeface="Times New Roman" charset="0"/>
            </a:endParaRPr>
          </a:p>
        </p:txBody>
      </p:sp>
      <p:sp>
        <p:nvSpPr>
          <p:cNvPr id="11" name="Content Placeholder 1">
            <a:extLst>
              <a:ext uri="{FF2B5EF4-FFF2-40B4-BE49-F238E27FC236}">
                <a16:creationId xmlns:a16="http://schemas.microsoft.com/office/drawing/2014/main" id="{CBDBD024-343B-4ECA-A816-23E447B19A95}"/>
              </a:ext>
            </a:extLst>
          </p:cNvPr>
          <p:cNvSpPr txBox="1">
            <a:spLocks/>
          </p:cNvSpPr>
          <p:nvPr/>
        </p:nvSpPr>
        <p:spPr>
          <a:xfrm>
            <a:off x="6828503" y="4190116"/>
            <a:ext cx="1789472" cy="777415"/>
          </a:xfrm>
          <a:prstGeom prst="rect">
            <a:avLst/>
          </a:prstGeom>
        </p:spPr>
        <p:txBody>
          <a:bodyPr vert="horz" lIns="91440" tIns="45720" rIns="91440" bIns="45720" anchor="t">
            <a:normAutofit fontScale="850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indent="-255905" fontAlgn="auto"/>
            <a:r>
              <a:rPr lang="en-US" sz="1800" dirty="0"/>
              <a:t>Electronic manufacturers in Malaysia</a:t>
            </a:r>
          </a:p>
        </p:txBody>
      </p:sp>
      <p:sp>
        <p:nvSpPr>
          <p:cNvPr id="12" name="TextBox 11">
            <a:extLst>
              <a:ext uri="{FF2B5EF4-FFF2-40B4-BE49-F238E27FC236}">
                <a16:creationId xmlns:a16="http://schemas.microsoft.com/office/drawing/2014/main" id="{6D75EF3B-85C1-4EA9-8C97-1DE466E8990D}"/>
              </a:ext>
            </a:extLst>
          </p:cNvPr>
          <p:cNvSpPr txBox="1"/>
          <p:nvPr/>
        </p:nvSpPr>
        <p:spPr>
          <a:xfrm>
            <a:off x="6961239" y="2032818"/>
            <a:ext cx="1944329"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800" dirty="0">
                <a:solidFill>
                  <a:srgbClr val="111111"/>
                </a:solidFill>
                <a:latin typeface="Calibri"/>
                <a:ea typeface="Roboto"/>
                <a:cs typeface="Arial"/>
              </a:rPr>
              <a:t>Real Estate Agency</a:t>
            </a:r>
            <a:endParaRPr lang="en-US">
              <a:latin typeface="Calibri"/>
              <a:cs typeface="Calibri"/>
            </a:endParaRPr>
          </a:p>
          <a:p>
            <a:pPr marL="285750" indent="-285750">
              <a:buFont typeface="Wingdings"/>
              <a:buChar char="Ø"/>
            </a:pPr>
            <a:r>
              <a:rPr lang="en-US" sz="1800" dirty="0">
                <a:latin typeface="Calibri"/>
                <a:cs typeface="Times New Roman"/>
              </a:rPr>
              <a:t>Tourism &amp; Travel Agency</a:t>
            </a:r>
            <a:endParaRPr lang="en-US" sz="1800">
              <a:latin typeface="Calibri"/>
              <a:cs typeface="Times New Roman"/>
            </a:endParaRPr>
          </a:p>
          <a:p>
            <a:pPr marL="285750" indent="-285750">
              <a:buFont typeface="Wingdings"/>
              <a:buChar char="Ø"/>
            </a:pPr>
            <a:r>
              <a:rPr lang="en-US" sz="1800" dirty="0">
                <a:latin typeface="Calibri"/>
                <a:cs typeface="Times New Roman"/>
              </a:rPr>
              <a:t>Car Driving School</a:t>
            </a:r>
          </a:p>
          <a:p>
            <a:endParaRPr lang="en-US" b="1" dirty="0">
              <a:solidFill>
                <a:srgbClr val="111111"/>
              </a:solidFill>
              <a:latin typeface="Roboto"/>
              <a:ea typeface="Roboto"/>
            </a:endParaRPr>
          </a:p>
          <a:p>
            <a:endParaRPr lang="en-US" b="1" dirty="0">
              <a:solidFill>
                <a:srgbClr val="111111"/>
              </a:solidFill>
              <a:latin typeface="Roboto"/>
              <a:ea typeface="Roboto"/>
            </a:endParaRPr>
          </a:p>
        </p:txBody>
      </p:sp>
      <p:sp>
        <p:nvSpPr>
          <p:cNvPr id="13" name="TextBox 12">
            <a:extLst>
              <a:ext uri="{FF2B5EF4-FFF2-40B4-BE49-F238E27FC236}">
                <a16:creationId xmlns:a16="http://schemas.microsoft.com/office/drawing/2014/main" id="{3847D944-3437-4C0B-A3C0-3F917482A5E2}"/>
              </a:ext>
            </a:extLst>
          </p:cNvPr>
          <p:cNvSpPr txBox="1"/>
          <p:nvPr/>
        </p:nvSpPr>
        <p:spPr>
          <a:xfrm>
            <a:off x="1823883" y="5326625"/>
            <a:ext cx="274320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dirty="0">
                <a:solidFill>
                  <a:srgbClr val="202124"/>
                </a:solidFill>
                <a:latin typeface="arial"/>
                <a:cs typeface="arial"/>
              </a:rPr>
              <a:t>Melaka State Development Corporation</a:t>
            </a:r>
            <a:endParaRPr lang="en-US">
              <a:cs typeface="Times New Roman" charset="0"/>
            </a:endParaRPr>
          </a:p>
          <a:p>
            <a:pPr marL="285750" indent="-285750">
              <a:buFont typeface="Wingdings"/>
              <a:buChar char="Ø"/>
            </a:pPr>
            <a:r>
              <a:rPr lang="en-US" sz="1600" dirty="0">
                <a:latin typeface="Times New Roman"/>
                <a:cs typeface="Times New Roman"/>
              </a:rPr>
              <a:t>Perak SEDC</a:t>
            </a:r>
            <a:endParaRPr lang="en-US" sz="1600" dirty="0">
              <a:cs typeface="Times New Roman" charset="0"/>
            </a:endParaRPr>
          </a:p>
          <a:p>
            <a:endParaRPr lang="en-US" dirty="0">
              <a:solidFill>
                <a:srgbClr val="202124"/>
              </a:solidFill>
              <a:latin typeface="arial"/>
              <a:cs typeface="arial"/>
            </a:endParaRPr>
          </a:p>
        </p:txBody>
      </p:sp>
    </p:spTree>
    <p:extLst>
      <p:ext uri="{BB962C8B-B14F-4D97-AF65-F5344CB8AC3E}">
        <p14:creationId xmlns:p14="http://schemas.microsoft.com/office/powerpoint/2010/main" val="69338958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206829" y="1338943"/>
            <a:ext cx="8697685" cy="4495800"/>
          </a:xfrm>
        </p:spPr>
        <p:txBody>
          <a:bodyPr>
            <a:normAutofit lnSpcReduction="10000"/>
          </a:bodyPr>
          <a:lstStyle/>
          <a:p>
            <a:pPr>
              <a:defRPr/>
            </a:pPr>
            <a:r>
              <a:rPr lang="en-US" sz="2800" dirty="0"/>
              <a:t>Not every person who starts a business has the mission of making a lot of money and growing it to a world-class business.</a:t>
            </a:r>
          </a:p>
          <a:p>
            <a:pPr>
              <a:defRPr/>
            </a:pPr>
            <a:r>
              <a:rPr lang="en-US" sz="2800" dirty="0"/>
              <a:t>Some just want a simple balanced life-style while doing the kind of work they enjoy doing.  </a:t>
            </a:r>
          </a:p>
          <a:p>
            <a:pPr>
              <a:defRPr/>
            </a:pPr>
            <a:r>
              <a:rPr lang="en-US" sz="2800" dirty="0"/>
              <a:t>Business writer Michael </a:t>
            </a:r>
            <a:r>
              <a:rPr lang="en-US" sz="2800" dirty="0" err="1"/>
              <a:t>LeBoeuf</a:t>
            </a:r>
            <a:r>
              <a:rPr lang="en-US" sz="2800" dirty="0"/>
              <a:t> calls such business owners </a:t>
            </a:r>
            <a:r>
              <a:rPr lang="en-US" sz="2800" b="1" dirty="0"/>
              <a:t>“</a:t>
            </a:r>
            <a:r>
              <a:rPr lang="en-US" sz="2800" b="1" dirty="0" err="1"/>
              <a:t>Micropreneurs</a:t>
            </a:r>
            <a:r>
              <a:rPr lang="en-US" sz="2800" b="1" dirty="0"/>
              <a:t>”</a:t>
            </a:r>
          </a:p>
          <a:p>
            <a:pPr>
              <a:defRPr/>
            </a:pPr>
            <a:r>
              <a:rPr lang="en-US" sz="2800" dirty="0"/>
              <a:t>Many </a:t>
            </a:r>
            <a:r>
              <a:rPr lang="en-US" sz="2800" i="1" dirty="0" err="1"/>
              <a:t>micropreneurs</a:t>
            </a:r>
            <a:r>
              <a:rPr lang="en-US" sz="2800" dirty="0"/>
              <a:t> are small home-based business owners who are trying to combine career and family.</a:t>
            </a:r>
            <a:endParaRPr lang="en-US" dirty="0"/>
          </a:p>
          <a:p>
            <a:pPr>
              <a:buFont typeface="Wingdings" pitchFamily="2" charset="2"/>
              <a:buNone/>
              <a:defRPr/>
            </a:pPr>
            <a:endParaRPr lang="en-US" dirty="0">
              <a:solidFill>
                <a:srgbClr val="7030A0"/>
              </a:solidFill>
            </a:endParaRPr>
          </a:p>
        </p:txBody>
      </p:sp>
      <p:sp>
        <p:nvSpPr>
          <p:cNvPr id="5122" name="Slide Number Placeholder 5"/>
          <p:cNvSpPr>
            <a:spLocks noGrp="1"/>
          </p:cNvSpPr>
          <p:nvPr>
            <p:ph type="sldNum" sz="quarter" idx="12"/>
          </p:nvPr>
        </p:nvSpPr>
        <p:spPr>
          <a:noFill/>
        </p:spPr>
        <p:txBody>
          <a:bodyPr/>
          <a:lstStyle/>
          <a:p>
            <a:fld id="{FED17DE0-A07A-49CE-AC3D-4A22F983D56D}" type="slidenum">
              <a:rPr lang="en-US" smtClean="0">
                <a:latin typeface="Times New Roman" charset="0"/>
              </a:rPr>
              <a:pPr/>
              <a:t>22</a:t>
            </a:fld>
            <a:endParaRPr lang="en-US">
              <a:latin typeface="Times New Roman" charset="0"/>
            </a:endParaRPr>
          </a:p>
        </p:txBody>
      </p:sp>
      <p:sp>
        <p:nvSpPr>
          <p:cNvPr id="41986" name="Rectangle 2"/>
          <p:cNvSpPr>
            <a:spLocks noGrp="1" noChangeArrowheads="1"/>
          </p:cNvSpPr>
          <p:nvPr>
            <p:ph type="title"/>
          </p:nvPr>
        </p:nvSpPr>
        <p:spPr>
          <a:xfrm>
            <a:off x="947738" y="130629"/>
            <a:ext cx="7239000" cy="936171"/>
          </a:xfrm>
        </p:spPr>
        <p:txBody>
          <a:bodyPr/>
          <a:lstStyle/>
          <a:p>
            <a:pPr algn="ctr">
              <a:defRPr/>
            </a:pPr>
            <a:r>
              <a:rPr lang="en-US" b="1" i="1" dirty="0" err="1">
                <a:solidFill>
                  <a:srgbClr val="FF0000"/>
                </a:solidFill>
              </a:rPr>
              <a:t>Micropreneurs</a:t>
            </a:r>
            <a:endParaRPr lang="en-US" b="1" i="1" dirty="0">
              <a:solidFill>
                <a:srgbClr val="FF0000"/>
              </a:solidFill>
            </a:endParaRP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dissolve">
                                      <p:cBhvr>
                                        <p:cTn id="7" dur="500"/>
                                        <p:tgtEl>
                                          <p:spTgt spid="4198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987">
                                            <p:txEl>
                                              <p:pRg st="0" end="0"/>
                                            </p:txEl>
                                          </p:spTgt>
                                        </p:tgtEl>
                                        <p:attrNameLst>
                                          <p:attrName>style.visibility</p:attrName>
                                        </p:attrNameLst>
                                      </p:cBhvr>
                                      <p:to>
                                        <p:strVal val="visible"/>
                                      </p:to>
                                    </p:set>
                                    <p:animEffect transition="in" filter="dissolve">
                                      <p:cBhvr>
                                        <p:cTn id="11" dur="500"/>
                                        <p:tgtEl>
                                          <p:spTgt spid="41987">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1987">
                                            <p:txEl>
                                              <p:pRg st="1" end="1"/>
                                            </p:txEl>
                                          </p:spTgt>
                                        </p:tgtEl>
                                        <p:attrNameLst>
                                          <p:attrName>style.visibility</p:attrName>
                                        </p:attrNameLst>
                                      </p:cBhvr>
                                      <p:to>
                                        <p:strVal val="visible"/>
                                      </p:to>
                                    </p:set>
                                    <p:animEffect transition="in" filter="dissolve">
                                      <p:cBhvr>
                                        <p:cTn id="15" dur="500"/>
                                        <p:tgtEl>
                                          <p:spTgt spid="41987">
                                            <p:txEl>
                                              <p:pRg st="1" end="1"/>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1987">
                                            <p:txEl>
                                              <p:pRg st="2" end="2"/>
                                            </p:txEl>
                                          </p:spTgt>
                                        </p:tgtEl>
                                        <p:attrNameLst>
                                          <p:attrName>style.visibility</p:attrName>
                                        </p:attrNameLst>
                                      </p:cBhvr>
                                      <p:to>
                                        <p:strVal val="visible"/>
                                      </p:to>
                                    </p:set>
                                    <p:animEffect transition="in" filter="dissolve">
                                      <p:cBhvr>
                                        <p:cTn id="19" dur="500"/>
                                        <p:tgtEl>
                                          <p:spTgt spid="41987">
                                            <p:txEl>
                                              <p:pRg st="2" end="2"/>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1987">
                                            <p:txEl>
                                              <p:pRg st="3" end="3"/>
                                            </p:txEl>
                                          </p:spTgt>
                                        </p:tgtEl>
                                        <p:attrNameLst>
                                          <p:attrName>style.visibility</p:attrName>
                                        </p:attrNameLst>
                                      </p:cBhvr>
                                      <p:to>
                                        <p:strVal val="visible"/>
                                      </p:to>
                                    </p:set>
                                    <p:animEffect transition="in" filter="dissolve">
                                      <p:cBhvr>
                                        <p:cTn id="23" dur="500"/>
                                        <p:tgtEl>
                                          <p:spTgt spid="41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P spid="4198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746125" y="1338943"/>
            <a:ext cx="7661275" cy="4669971"/>
          </a:xfrm>
        </p:spPr>
        <p:txBody>
          <a:bodyPr>
            <a:normAutofit/>
          </a:bodyPr>
          <a:lstStyle/>
          <a:p>
            <a:pPr>
              <a:defRPr/>
            </a:pPr>
            <a:r>
              <a:rPr lang="en-US" sz="2800" i="1" dirty="0" err="1"/>
              <a:t>Intrapreneurship</a:t>
            </a:r>
            <a:r>
              <a:rPr lang="en-US" sz="2800" dirty="0"/>
              <a:t> is the process by which individuals pursue a new business opportunity (or by setting up </a:t>
            </a:r>
            <a:r>
              <a:rPr lang="en-US" sz="2800" i="1" dirty="0" err="1"/>
              <a:t>intraprises</a:t>
            </a:r>
            <a:r>
              <a:rPr lang="en-US" sz="2800" dirty="0"/>
              <a:t>) from within an existing company, with resources of that company.</a:t>
            </a:r>
          </a:p>
          <a:p>
            <a:pPr>
              <a:defRPr/>
            </a:pPr>
            <a:r>
              <a:rPr lang="en-US" sz="2800" dirty="0"/>
              <a:t>It uses the advantages of both small and big scale business.  In board sense, </a:t>
            </a:r>
            <a:r>
              <a:rPr lang="en-US" sz="2800" i="1" dirty="0" err="1"/>
              <a:t>intrapreneurship</a:t>
            </a:r>
            <a:r>
              <a:rPr lang="en-US" sz="2800" dirty="0"/>
              <a:t> refers to all kinds/forms of semi-autonomy and semi-responsibility within corporations.</a:t>
            </a:r>
          </a:p>
        </p:txBody>
      </p:sp>
      <p:sp>
        <p:nvSpPr>
          <p:cNvPr id="11266" name="Slide Number Placeholder 5"/>
          <p:cNvSpPr>
            <a:spLocks noGrp="1"/>
          </p:cNvSpPr>
          <p:nvPr>
            <p:ph type="sldNum" sz="quarter" idx="12"/>
          </p:nvPr>
        </p:nvSpPr>
        <p:spPr>
          <a:noFill/>
        </p:spPr>
        <p:txBody>
          <a:bodyPr/>
          <a:lstStyle/>
          <a:p>
            <a:fld id="{CD96E6A6-6274-4F30-8162-1570A090427B}" type="slidenum">
              <a:rPr lang="en-US" smtClean="0">
                <a:latin typeface="Times New Roman" charset="0"/>
              </a:rPr>
              <a:pPr/>
              <a:t>23</a:t>
            </a:fld>
            <a:endParaRPr lang="en-US">
              <a:latin typeface="Times New Roman" charset="0"/>
            </a:endParaRPr>
          </a:p>
        </p:txBody>
      </p:sp>
      <p:sp>
        <p:nvSpPr>
          <p:cNvPr id="50178" name="Rectangle 2"/>
          <p:cNvSpPr>
            <a:spLocks noGrp="1" noChangeArrowheads="1"/>
          </p:cNvSpPr>
          <p:nvPr>
            <p:ph type="title"/>
          </p:nvPr>
        </p:nvSpPr>
        <p:spPr>
          <a:xfrm>
            <a:off x="989013" y="242888"/>
            <a:ext cx="7239000" cy="838200"/>
          </a:xfrm>
        </p:spPr>
        <p:txBody>
          <a:bodyPr/>
          <a:lstStyle/>
          <a:p>
            <a:pPr>
              <a:defRPr/>
            </a:pPr>
            <a:r>
              <a:rPr lang="en-US" b="1" dirty="0" err="1">
                <a:solidFill>
                  <a:srgbClr val="FF0000"/>
                </a:solidFill>
              </a:rPr>
              <a:t>Intrapreneurship</a:t>
            </a:r>
            <a:endParaRPr lang="en-US" b="1" dirty="0">
              <a:solidFill>
                <a:srgbClr val="FF0000"/>
              </a:solidFill>
            </a:endParaRPr>
          </a:p>
        </p:txBody>
      </p:sp>
      <p:sp>
        <p:nvSpPr>
          <p:cNvPr id="5" name="TextBox 4"/>
          <p:cNvSpPr txBox="1"/>
          <p:nvPr/>
        </p:nvSpPr>
        <p:spPr>
          <a:xfrm>
            <a:off x="0" y="6521450"/>
            <a:ext cx="1377950" cy="338138"/>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IPTK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272142" y="1330326"/>
            <a:ext cx="8229599" cy="4275184"/>
          </a:xfrm>
        </p:spPr>
        <p:txBody>
          <a:bodyPr/>
          <a:lstStyle/>
          <a:p>
            <a:pPr>
              <a:defRPr/>
            </a:pPr>
            <a:r>
              <a:rPr lang="en-US" dirty="0">
                <a:latin typeface="Arial Unicode MS" pitchFamily="34" charset="-128"/>
                <a:ea typeface="Arial Unicode MS" pitchFamily="34" charset="-128"/>
                <a:cs typeface="Arial Unicode MS" pitchFamily="34" charset="-128"/>
              </a:rPr>
              <a:t>In 1978, management consultant, Gifford Pinchot, invented the word </a:t>
            </a:r>
            <a:r>
              <a:rPr lang="en-US" b="1" i="1" dirty="0" err="1">
                <a:effectLst/>
                <a:latin typeface="Arial Unicode MS" pitchFamily="34" charset="-128"/>
                <a:ea typeface="Arial Unicode MS" pitchFamily="34" charset="-128"/>
                <a:cs typeface="Arial Unicode MS" pitchFamily="34" charset="-128"/>
              </a:rPr>
              <a:t>intrapreneur</a:t>
            </a:r>
            <a:r>
              <a:rPr lang="en-US" b="1" i="1" dirty="0">
                <a:effectLst/>
                <a:latin typeface="Arial Unicode MS" pitchFamily="34" charset="-128"/>
                <a:ea typeface="Arial Unicode MS" pitchFamily="34" charset="-128"/>
                <a:cs typeface="Arial Unicode MS" pitchFamily="34" charset="-128"/>
              </a:rPr>
              <a:t> </a:t>
            </a:r>
            <a:r>
              <a:rPr lang="en-US" dirty="0">
                <a:latin typeface="Arial Unicode MS" pitchFamily="34" charset="-128"/>
                <a:ea typeface="Arial Unicode MS" pitchFamily="34" charset="-128"/>
                <a:cs typeface="Arial Unicode MS" pitchFamily="34" charset="-128"/>
              </a:rPr>
              <a:t>to refer to an intra-corporate entrepreneur while he was attending the School for Entrepreneurs in Tarrytown, New York.</a:t>
            </a:r>
          </a:p>
          <a:p>
            <a:pPr>
              <a:defRPr/>
            </a:pPr>
            <a:r>
              <a:rPr lang="en-US" dirty="0">
                <a:latin typeface="Arial Unicode MS" pitchFamily="34" charset="-128"/>
                <a:ea typeface="Arial Unicode MS" pitchFamily="34" charset="-128"/>
                <a:cs typeface="Arial Unicode MS" pitchFamily="34" charset="-128"/>
              </a:rPr>
              <a:t>A person within a large corporation who takes direct responsibility for turning an idea into a profitable finished product through assertive risk taking and innovation.</a:t>
            </a:r>
          </a:p>
          <a:p>
            <a:pPr>
              <a:defRPr/>
            </a:pPr>
            <a:endParaRPr lang="en-US" dirty="0">
              <a:solidFill>
                <a:srgbClr val="7030A0"/>
              </a:solidFill>
            </a:endParaRPr>
          </a:p>
        </p:txBody>
      </p:sp>
      <p:sp>
        <p:nvSpPr>
          <p:cNvPr id="9218" name="Slide Number Placeholder 5"/>
          <p:cNvSpPr>
            <a:spLocks noGrp="1"/>
          </p:cNvSpPr>
          <p:nvPr>
            <p:ph type="sldNum" sz="quarter" idx="12"/>
          </p:nvPr>
        </p:nvSpPr>
        <p:spPr>
          <a:noFill/>
        </p:spPr>
        <p:txBody>
          <a:bodyPr/>
          <a:lstStyle/>
          <a:p>
            <a:fld id="{F4F295E3-6422-42C0-A4A2-8459C3E4A340}" type="slidenum">
              <a:rPr lang="en-US" smtClean="0">
                <a:latin typeface="Times New Roman" charset="0"/>
              </a:rPr>
              <a:pPr/>
              <a:t>24</a:t>
            </a:fld>
            <a:endParaRPr lang="en-US">
              <a:latin typeface="Times New Roman" charset="0"/>
            </a:endParaRPr>
          </a:p>
        </p:txBody>
      </p:sp>
      <p:sp>
        <p:nvSpPr>
          <p:cNvPr id="48130" name="Rectangle 2"/>
          <p:cNvSpPr>
            <a:spLocks noGrp="1" noChangeArrowheads="1"/>
          </p:cNvSpPr>
          <p:nvPr>
            <p:ph type="title"/>
          </p:nvPr>
        </p:nvSpPr>
        <p:spPr>
          <a:xfrm>
            <a:off x="1028700" y="222250"/>
            <a:ext cx="7342414" cy="838200"/>
          </a:xfrm>
        </p:spPr>
        <p:txBody>
          <a:bodyPr/>
          <a:lstStyle/>
          <a:p>
            <a:pPr algn="ctr">
              <a:defRPr/>
            </a:pPr>
            <a:r>
              <a:rPr lang="en-US" b="1" dirty="0" err="1">
                <a:solidFill>
                  <a:srgbClr val="FF0000"/>
                </a:solidFill>
              </a:rPr>
              <a:t>Intrapreneur</a:t>
            </a:r>
            <a:endParaRPr lang="en-US" b="1" dirty="0">
              <a:solidFill>
                <a:srgbClr val="FF0000"/>
              </a:solidFill>
            </a:endParaRPr>
          </a:p>
        </p:txBody>
      </p:sp>
      <p:sp>
        <p:nvSpPr>
          <p:cNvPr id="6" name="TextBox 5"/>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714" y="5006162"/>
            <a:ext cx="1524000" cy="119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idx="1"/>
          </p:nvPr>
        </p:nvSpPr>
        <p:spPr>
          <a:xfrm>
            <a:off x="233363" y="1360714"/>
            <a:ext cx="8610600" cy="4550229"/>
          </a:xfrm>
        </p:spPr>
        <p:txBody>
          <a:bodyPr lIns="90000" tIns="46800" rIns="90000" bIns="46800">
            <a:normAutofit lnSpcReduction="10000"/>
          </a:bodyPr>
          <a:lstStyle/>
          <a:p>
            <a:pPr marL="336550" indent="-336550"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Entrepreneur who uses technology to be involved in business activities. </a:t>
            </a:r>
          </a:p>
          <a:p>
            <a:pPr marL="336550" indent="-336550" defTabSz="457200">
              <a:lnSpc>
                <a:spcPct val="9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From the words;</a:t>
            </a:r>
          </a:p>
          <a:p>
            <a:pPr marL="336550" indent="-336550" defTabSz="457200">
              <a:lnSpc>
                <a:spcPct val="97000"/>
              </a:lnSpc>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GB" sz="2000" dirty="0"/>
          </a:p>
          <a:p>
            <a:pPr marL="336550" indent="-336550" defTabSz="457200">
              <a:lnSpc>
                <a:spcPct val="97000"/>
              </a:lnSpc>
              <a:spcBef>
                <a:spcPts val="900"/>
              </a:spcBef>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3600" dirty="0"/>
              <a:t>   </a:t>
            </a:r>
            <a:r>
              <a:rPr lang="en-GB" b="1" u="sng" dirty="0"/>
              <a:t>Techno</a:t>
            </a:r>
            <a:r>
              <a:rPr lang="en-GB" dirty="0"/>
              <a:t>logy</a:t>
            </a:r>
          </a:p>
          <a:p>
            <a:pPr marL="336550" indent="-336550" defTabSz="457200">
              <a:lnSpc>
                <a:spcPct val="97000"/>
              </a:lnSpc>
              <a:spcBef>
                <a:spcPts val="900"/>
              </a:spcBef>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         +             =  “</a:t>
            </a:r>
            <a:r>
              <a:rPr lang="en-GB" b="1" dirty="0" err="1"/>
              <a:t>Technopreneur</a:t>
            </a:r>
            <a:r>
              <a:rPr lang="en-GB" dirty="0"/>
              <a:t>”</a:t>
            </a:r>
          </a:p>
          <a:p>
            <a:pPr marL="336550" indent="-336550" defTabSz="457200">
              <a:lnSpc>
                <a:spcPct val="97000"/>
              </a:lnSpc>
              <a:spcBef>
                <a:spcPts val="900"/>
              </a:spcBef>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   Entre</a:t>
            </a:r>
            <a:r>
              <a:rPr lang="en-GB" b="1" u="sng" dirty="0"/>
              <a:t>preneur</a:t>
            </a:r>
            <a:r>
              <a:rPr lang="en-GB" u="sng" dirty="0"/>
              <a:t> </a:t>
            </a:r>
            <a:r>
              <a:rPr lang="en-GB" dirty="0"/>
              <a:t> </a:t>
            </a:r>
          </a:p>
          <a:p>
            <a:pPr marL="457200" indent="-457200" defTabSz="457200">
              <a:lnSpc>
                <a:spcPct val="97000"/>
              </a:lnSpc>
              <a:spcBef>
                <a:spcPts val="9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a:t>The role of scientist/engineer’s entrepreneur or so called </a:t>
            </a:r>
            <a:r>
              <a:rPr lang="en-GB" i="1" dirty="0" err="1"/>
              <a:t>technopreneur</a:t>
            </a:r>
            <a:r>
              <a:rPr lang="en-GB" dirty="0"/>
              <a:t> is to effectively move a technology invention from concept to market</a:t>
            </a:r>
          </a:p>
        </p:txBody>
      </p:sp>
      <p:sp>
        <p:nvSpPr>
          <p:cNvPr id="2" name="Slide Number Placeholder 1"/>
          <p:cNvSpPr>
            <a:spLocks noGrp="1"/>
          </p:cNvSpPr>
          <p:nvPr>
            <p:ph type="sldNum" sz="quarter" idx="12"/>
          </p:nvPr>
        </p:nvSpPr>
        <p:spPr/>
        <p:txBody>
          <a:bodyPr/>
          <a:lstStyle/>
          <a:p>
            <a:pPr>
              <a:defRPr/>
            </a:pPr>
            <a:fld id="{9D85780D-3CB0-458E-A90E-846D655F3A95}" type="slidenum">
              <a:rPr lang="en-US" smtClean="0"/>
              <a:pPr>
                <a:defRPr/>
              </a:pPr>
              <a:t>25</a:t>
            </a:fld>
            <a:endParaRPr lang="en-US"/>
          </a:p>
        </p:txBody>
      </p:sp>
      <p:sp>
        <p:nvSpPr>
          <p:cNvPr id="133122" name="Rectangle 2"/>
          <p:cNvSpPr>
            <a:spLocks noGrp="1" noChangeArrowheads="1"/>
          </p:cNvSpPr>
          <p:nvPr>
            <p:ph type="title"/>
          </p:nvPr>
        </p:nvSpPr>
        <p:spPr>
          <a:xfrm>
            <a:off x="190500" y="185057"/>
            <a:ext cx="8686800" cy="1050018"/>
          </a:xfrm>
        </p:spPr>
        <p:txBody>
          <a:bodyPr lIns="90000" tIns="46800" rIns="90000" bIns="46800" anchor="ctr"/>
          <a:lstStyle/>
          <a:p>
            <a:pPr marL="755650" indent="-755650" algn="ctr" defTabSz="457200">
              <a:lnSpc>
                <a:spcPct val="97000"/>
              </a:lnSpc>
              <a:tabLst>
                <a:tab pos="755650" algn="l"/>
                <a:tab pos="1212850" algn="l"/>
                <a:tab pos="1670050" algn="l"/>
                <a:tab pos="2127250" algn="l"/>
                <a:tab pos="2584450" algn="l"/>
                <a:tab pos="3041650" algn="l"/>
                <a:tab pos="3498850" algn="l"/>
                <a:tab pos="3956050" algn="l"/>
                <a:tab pos="4413250" algn="l"/>
                <a:tab pos="4870450" algn="l"/>
                <a:tab pos="5327650" algn="l"/>
                <a:tab pos="5784850" algn="l"/>
                <a:tab pos="6242050" algn="l"/>
                <a:tab pos="6699250" algn="l"/>
                <a:tab pos="7156450" algn="l"/>
                <a:tab pos="7613650" algn="l"/>
                <a:tab pos="8070850" algn="l"/>
                <a:tab pos="8528050" algn="l"/>
                <a:tab pos="8985250" algn="l"/>
                <a:tab pos="9442450" algn="l"/>
                <a:tab pos="9899650" algn="l"/>
              </a:tabLst>
              <a:defRPr/>
            </a:pPr>
            <a:r>
              <a:rPr lang="en-GB" sz="4000" b="1" dirty="0">
                <a:solidFill>
                  <a:srgbClr val="FF0000"/>
                </a:solidFill>
              </a:rPr>
              <a:t>What is </a:t>
            </a:r>
            <a:r>
              <a:rPr lang="en-GB" sz="4000" b="1" dirty="0" err="1">
                <a:solidFill>
                  <a:srgbClr val="FF0000"/>
                </a:solidFill>
              </a:rPr>
              <a:t>Technopreneur</a:t>
            </a:r>
            <a:r>
              <a:rPr lang="en-GB" sz="4000" b="1" dirty="0">
                <a:solidFill>
                  <a:srgbClr val="FF0000"/>
                </a:solidFill>
              </a:rPr>
              <a:t>?</a:t>
            </a:r>
          </a:p>
        </p:txBody>
      </p:sp>
      <p:sp>
        <p:nvSpPr>
          <p:cNvPr id="4" name="TextBox 3"/>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idx="1"/>
          </p:nvPr>
        </p:nvSpPr>
        <p:spPr>
          <a:xfrm>
            <a:off x="130630" y="1121229"/>
            <a:ext cx="8741228" cy="5181601"/>
          </a:xfrm>
        </p:spPr>
        <p:txBody>
          <a:bodyPr/>
          <a:lstStyle/>
          <a:p>
            <a:pPr>
              <a:defRPr/>
            </a:pPr>
            <a:r>
              <a:rPr lang="en-US" sz="2400" dirty="0"/>
              <a:t>“</a:t>
            </a:r>
            <a:r>
              <a:rPr lang="en-US" sz="2400" dirty="0" err="1"/>
              <a:t>Technopreneur</a:t>
            </a:r>
            <a:r>
              <a:rPr lang="en-US" sz="2400" dirty="0"/>
              <a:t>” is coined just a couple of years back to refer to </a:t>
            </a:r>
            <a:r>
              <a:rPr lang="en-US" sz="2400" b="1" dirty="0"/>
              <a:t>Technology Entrepreneur</a:t>
            </a:r>
            <a:r>
              <a:rPr lang="en-US" sz="2400" dirty="0"/>
              <a:t>.</a:t>
            </a:r>
          </a:p>
          <a:p>
            <a:pPr>
              <a:defRPr/>
            </a:pPr>
            <a:r>
              <a:rPr lang="en-US" sz="2400" dirty="0"/>
              <a:t>This term appears to be most actively used in Singapore, and to some extent also in Malaysia and Thailand.</a:t>
            </a:r>
          </a:p>
          <a:p>
            <a:pPr marL="609600" indent="-609600">
              <a:lnSpc>
                <a:spcPct val="90000"/>
              </a:lnSpc>
              <a:defRPr/>
            </a:pPr>
            <a:r>
              <a:rPr lang="en-US" sz="2400" i="1" dirty="0" err="1"/>
              <a:t>Technopreneurs</a:t>
            </a:r>
            <a:r>
              <a:rPr lang="en-US" sz="2400" dirty="0"/>
              <a:t> are the ones who identify the problems and capitalized on the opportunity.</a:t>
            </a:r>
          </a:p>
          <a:p>
            <a:pPr marL="609600" indent="-609600">
              <a:lnSpc>
                <a:spcPct val="90000"/>
              </a:lnSpc>
              <a:defRPr/>
            </a:pPr>
            <a:r>
              <a:rPr lang="en-US" sz="2400" dirty="0"/>
              <a:t>A </a:t>
            </a:r>
            <a:r>
              <a:rPr lang="en-US" sz="2400" i="1" dirty="0" err="1"/>
              <a:t>technopreneur</a:t>
            </a:r>
            <a:r>
              <a:rPr lang="en-US" sz="2400" dirty="0"/>
              <a:t> has two major characteristics:</a:t>
            </a:r>
          </a:p>
          <a:p>
            <a:pPr marL="1009650" lvl="1" indent="-609600">
              <a:lnSpc>
                <a:spcPct val="90000"/>
              </a:lnSpc>
              <a:buFontTx/>
              <a:buAutoNum type="arabicPeriod"/>
              <a:defRPr/>
            </a:pPr>
            <a:r>
              <a:rPr lang="en-US" sz="2400" dirty="0"/>
              <a:t>He does things NOT out of profits but because he wants to innovate.</a:t>
            </a:r>
          </a:p>
          <a:p>
            <a:pPr marL="1009650" lvl="1" indent="-609600">
              <a:lnSpc>
                <a:spcPct val="90000"/>
              </a:lnSpc>
              <a:buFontTx/>
              <a:buAutoNum type="arabicPeriod"/>
              <a:defRPr/>
            </a:pPr>
            <a:r>
              <a:rPr lang="en-US" sz="2400" dirty="0"/>
              <a:t>He is comfortable working with, or, using technology.</a:t>
            </a:r>
          </a:p>
          <a:p>
            <a:pPr>
              <a:defRPr/>
            </a:pPr>
            <a:endParaRPr lang="en-US" dirty="0">
              <a:solidFill>
                <a:srgbClr val="0070C0"/>
              </a:solidFill>
            </a:endParaRPr>
          </a:p>
          <a:p>
            <a:pPr>
              <a:defRPr/>
            </a:pPr>
            <a:endParaRPr lang="en-US" dirty="0">
              <a:solidFill>
                <a:srgbClr val="0070C0"/>
              </a:solidFill>
            </a:endParaRPr>
          </a:p>
        </p:txBody>
      </p:sp>
      <p:sp>
        <p:nvSpPr>
          <p:cNvPr id="16386" name="Slide Number Placeholder 5"/>
          <p:cNvSpPr>
            <a:spLocks noGrp="1"/>
          </p:cNvSpPr>
          <p:nvPr>
            <p:ph type="sldNum" sz="quarter" idx="12"/>
          </p:nvPr>
        </p:nvSpPr>
        <p:spPr>
          <a:noFill/>
        </p:spPr>
        <p:txBody>
          <a:bodyPr/>
          <a:lstStyle/>
          <a:p>
            <a:fld id="{3F12E72A-8177-443E-B014-DF6580A0BBBF}" type="slidenum">
              <a:rPr lang="en-US" smtClean="0">
                <a:latin typeface="Times New Roman" charset="0"/>
              </a:rPr>
              <a:pPr/>
              <a:t>26</a:t>
            </a:fld>
            <a:endParaRPr lang="en-US">
              <a:latin typeface="Times New Roman" charset="0"/>
            </a:endParaRPr>
          </a:p>
        </p:txBody>
      </p:sp>
      <p:sp>
        <p:nvSpPr>
          <p:cNvPr id="54274" name="Rectangle 2"/>
          <p:cNvSpPr>
            <a:spLocks noGrp="1" noChangeArrowheads="1"/>
          </p:cNvSpPr>
          <p:nvPr>
            <p:ph type="title"/>
          </p:nvPr>
        </p:nvSpPr>
        <p:spPr>
          <a:xfrm>
            <a:off x="413657" y="130625"/>
            <a:ext cx="7785781" cy="968831"/>
          </a:xfrm>
        </p:spPr>
        <p:txBody>
          <a:bodyPr/>
          <a:lstStyle/>
          <a:p>
            <a:pPr algn="ctr">
              <a:defRPr/>
            </a:pPr>
            <a:r>
              <a:rPr lang="en-US" b="1" i="1" dirty="0" err="1">
                <a:solidFill>
                  <a:srgbClr val="FF0000"/>
                </a:solidFill>
              </a:rPr>
              <a:t>Technopreneur</a:t>
            </a:r>
            <a:r>
              <a:rPr lang="en-US" b="1" dirty="0">
                <a:solidFill>
                  <a:srgbClr val="FF0000"/>
                </a:solidFill>
              </a:rPr>
              <a:t> </a:t>
            </a: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idx="1"/>
          </p:nvPr>
        </p:nvSpPr>
        <p:spPr>
          <a:xfrm>
            <a:off x="715293" y="1349829"/>
            <a:ext cx="7992146" cy="4582659"/>
          </a:xfrm>
        </p:spPr>
        <p:txBody>
          <a:bodyPr/>
          <a:lstStyle/>
          <a:p>
            <a:pPr>
              <a:lnSpc>
                <a:spcPct val="90000"/>
              </a:lnSpc>
              <a:defRPr/>
            </a:pPr>
            <a:r>
              <a:rPr lang="en-US" sz="2800" dirty="0"/>
              <a:t>TECHNOPRENEUR </a:t>
            </a:r>
          </a:p>
          <a:p>
            <a:pPr>
              <a:lnSpc>
                <a:spcPct val="90000"/>
              </a:lnSpc>
              <a:buFont typeface="Wingdings" pitchFamily="2" charset="2"/>
              <a:buNone/>
              <a:defRPr/>
            </a:pPr>
            <a:r>
              <a:rPr lang="en-US" sz="2800" dirty="0"/>
              <a:t>	= Today + Future = Vision</a:t>
            </a:r>
          </a:p>
          <a:p>
            <a:pPr marL="109728" indent="0">
              <a:lnSpc>
                <a:spcPct val="90000"/>
              </a:lnSpc>
              <a:buNone/>
              <a:defRPr/>
            </a:pPr>
            <a:r>
              <a:rPr lang="en-US" sz="2800" dirty="0"/>
              <a:t>ex. Bill Gates = </a:t>
            </a:r>
            <a:r>
              <a:rPr lang="en-US" sz="2800" dirty="0" err="1"/>
              <a:t>Technopreneur</a:t>
            </a:r>
            <a:endParaRPr lang="en-US" sz="2800" dirty="0"/>
          </a:p>
          <a:p>
            <a:pPr>
              <a:lnSpc>
                <a:spcPct val="90000"/>
              </a:lnSpc>
              <a:defRPr/>
            </a:pPr>
            <a:endParaRPr lang="en-US" sz="2800" dirty="0"/>
          </a:p>
          <a:p>
            <a:pPr>
              <a:lnSpc>
                <a:spcPct val="90000"/>
              </a:lnSpc>
              <a:defRPr/>
            </a:pPr>
            <a:r>
              <a:rPr lang="en-US" sz="2800" dirty="0"/>
              <a:t>ENTREPRENEUR </a:t>
            </a:r>
          </a:p>
          <a:p>
            <a:pPr>
              <a:lnSpc>
                <a:spcPct val="90000"/>
              </a:lnSpc>
              <a:buFont typeface="Wingdings" pitchFamily="2" charset="2"/>
              <a:buNone/>
              <a:defRPr/>
            </a:pPr>
            <a:r>
              <a:rPr lang="en-US" sz="2800" dirty="0"/>
              <a:t>	= Product + Market = Profits</a:t>
            </a:r>
          </a:p>
          <a:p>
            <a:pPr>
              <a:lnSpc>
                <a:spcPct val="90000"/>
              </a:lnSpc>
              <a:buFont typeface="Wingdings" pitchFamily="2" charset="2"/>
              <a:buNone/>
              <a:defRPr/>
            </a:pPr>
            <a:r>
              <a:rPr lang="en-US" sz="2800" dirty="0"/>
              <a:t>ex. </a:t>
            </a:r>
            <a:r>
              <a:rPr lang="it-IT" sz="2800" dirty="0">
                <a:hlinkClick r:id="rId2"/>
              </a:rPr>
              <a:t>Dato' Seri Dr. Hajah Vida </a:t>
            </a:r>
            <a:r>
              <a:rPr lang="en-US" sz="2800" dirty="0"/>
              <a:t>= Entrepreneur</a:t>
            </a:r>
          </a:p>
        </p:txBody>
      </p:sp>
      <p:sp>
        <p:nvSpPr>
          <p:cNvPr id="21506" name="Slide Number Placeholder 5"/>
          <p:cNvSpPr>
            <a:spLocks noGrp="1"/>
          </p:cNvSpPr>
          <p:nvPr>
            <p:ph type="sldNum" sz="quarter" idx="12"/>
          </p:nvPr>
        </p:nvSpPr>
        <p:spPr>
          <a:noFill/>
        </p:spPr>
        <p:txBody>
          <a:bodyPr/>
          <a:lstStyle/>
          <a:p>
            <a:fld id="{394D3D81-C480-42BA-8A6A-8EB721CBF2B7}" type="slidenum">
              <a:rPr lang="en-US" smtClean="0">
                <a:latin typeface="Times New Roman" charset="0"/>
              </a:rPr>
              <a:pPr/>
              <a:t>27</a:t>
            </a:fld>
            <a:endParaRPr lang="en-US">
              <a:latin typeface="Times New Roman" charset="0"/>
            </a:endParaRPr>
          </a:p>
        </p:txBody>
      </p:sp>
      <p:sp>
        <p:nvSpPr>
          <p:cNvPr id="124930" name="Rectangle 2"/>
          <p:cNvSpPr>
            <a:spLocks noGrp="1" noChangeArrowheads="1"/>
          </p:cNvSpPr>
          <p:nvPr>
            <p:ph type="title"/>
          </p:nvPr>
        </p:nvSpPr>
        <p:spPr>
          <a:xfrm>
            <a:off x="715292" y="228600"/>
            <a:ext cx="8036822" cy="838200"/>
          </a:xfrm>
        </p:spPr>
        <p:txBody>
          <a:bodyPr/>
          <a:lstStyle/>
          <a:p>
            <a:pPr algn="ctr">
              <a:defRPr/>
            </a:pPr>
            <a:r>
              <a:rPr lang="en-US" sz="4000" b="1" i="1" dirty="0" err="1">
                <a:solidFill>
                  <a:srgbClr val="FF0000"/>
                </a:solidFill>
              </a:rPr>
              <a:t>Technopreneur</a:t>
            </a:r>
            <a:r>
              <a:rPr lang="en-US" sz="4000" b="1" i="1" dirty="0">
                <a:solidFill>
                  <a:srgbClr val="FF0000"/>
                </a:solidFill>
              </a:rPr>
              <a:t> </a:t>
            </a:r>
            <a:r>
              <a:rPr lang="en-US" sz="4000" b="1" dirty="0">
                <a:solidFill>
                  <a:srgbClr val="FF0000"/>
                </a:solidFill>
              </a:rPr>
              <a:t>&amp; Entrepreneur</a:t>
            </a:r>
          </a:p>
        </p:txBody>
      </p:sp>
      <p:sp>
        <p:nvSpPr>
          <p:cNvPr id="5" name="TextBox 4"/>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idx="1"/>
          </p:nvPr>
        </p:nvSpPr>
        <p:spPr>
          <a:xfrm>
            <a:off x="414338" y="1654628"/>
            <a:ext cx="8524875" cy="3744686"/>
          </a:xfrm>
        </p:spPr>
        <p:txBody>
          <a:bodyPr>
            <a:normAutofit/>
          </a:bodyPr>
          <a:lstStyle/>
          <a:p>
            <a:pPr>
              <a:lnSpc>
                <a:spcPct val="90000"/>
              </a:lnSpc>
              <a:defRPr/>
            </a:pPr>
            <a:r>
              <a:rPr lang="en-US" dirty="0"/>
              <a:t>Creating vision, direction, goals</a:t>
            </a:r>
          </a:p>
          <a:p>
            <a:pPr>
              <a:lnSpc>
                <a:spcPct val="90000"/>
              </a:lnSpc>
              <a:defRPr/>
            </a:pPr>
            <a:r>
              <a:rPr lang="en-US" dirty="0"/>
              <a:t>Communicating with followers</a:t>
            </a:r>
          </a:p>
          <a:p>
            <a:pPr>
              <a:lnSpc>
                <a:spcPct val="90000"/>
              </a:lnSpc>
              <a:defRPr/>
            </a:pPr>
            <a:r>
              <a:rPr lang="en-US" dirty="0"/>
              <a:t>Motivating and empowering</a:t>
            </a:r>
          </a:p>
          <a:p>
            <a:pPr>
              <a:lnSpc>
                <a:spcPct val="90000"/>
              </a:lnSpc>
              <a:defRPr/>
            </a:pPr>
            <a:r>
              <a:rPr lang="en-US" dirty="0"/>
              <a:t>Affirming/reaffirming values</a:t>
            </a:r>
          </a:p>
          <a:p>
            <a:pPr>
              <a:lnSpc>
                <a:spcPct val="90000"/>
              </a:lnSpc>
              <a:defRPr/>
            </a:pPr>
            <a:r>
              <a:rPr lang="en-US" dirty="0"/>
              <a:t>Aligning people – achieving workable unity</a:t>
            </a:r>
          </a:p>
          <a:p>
            <a:pPr>
              <a:lnSpc>
                <a:spcPct val="90000"/>
              </a:lnSpc>
              <a:defRPr/>
            </a:pPr>
            <a:r>
              <a:rPr lang="en-US" dirty="0"/>
              <a:t>Serving as a symbol</a:t>
            </a:r>
          </a:p>
          <a:p>
            <a:pPr>
              <a:lnSpc>
                <a:spcPct val="90000"/>
              </a:lnSpc>
              <a:defRPr/>
            </a:pPr>
            <a:r>
              <a:rPr lang="en-US" dirty="0"/>
              <a:t>Management of thrust</a:t>
            </a:r>
          </a:p>
          <a:p>
            <a:pPr>
              <a:lnSpc>
                <a:spcPct val="90000"/>
              </a:lnSpc>
              <a:defRPr/>
            </a:pPr>
            <a:r>
              <a:rPr lang="en-US" dirty="0"/>
              <a:t>Management of Self</a:t>
            </a:r>
          </a:p>
        </p:txBody>
      </p:sp>
      <p:sp>
        <p:nvSpPr>
          <p:cNvPr id="24578" name="Slide Number Placeholder 5"/>
          <p:cNvSpPr>
            <a:spLocks noGrp="1"/>
          </p:cNvSpPr>
          <p:nvPr>
            <p:ph type="sldNum" sz="quarter" idx="12"/>
          </p:nvPr>
        </p:nvSpPr>
        <p:spPr>
          <a:noFill/>
        </p:spPr>
        <p:txBody>
          <a:bodyPr/>
          <a:lstStyle/>
          <a:p>
            <a:fld id="{9CC9C749-BDE1-420D-824C-EEFCB9EC9D34}" type="slidenum">
              <a:rPr lang="en-US" smtClean="0">
                <a:latin typeface="Times New Roman" charset="0"/>
              </a:rPr>
              <a:pPr/>
              <a:t>28</a:t>
            </a:fld>
            <a:endParaRPr lang="en-US">
              <a:latin typeface="Times New Roman" charset="0"/>
            </a:endParaRPr>
          </a:p>
        </p:txBody>
      </p:sp>
      <p:sp>
        <p:nvSpPr>
          <p:cNvPr id="61442" name="Rectangle 2"/>
          <p:cNvSpPr>
            <a:spLocks noGrp="1" noChangeArrowheads="1"/>
          </p:cNvSpPr>
          <p:nvPr>
            <p:ph type="title"/>
          </p:nvPr>
        </p:nvSpPr>
        <p:spPr>
          <a:xfrm>
            <a:off x="974724" y="228599"/>
            <a:ext cx="7722961" cy="1055915"/>
          </a:xfrm>
        </p:spPr>
        <p:txBody>
          <a:bodyPr>
            <a:normAutofit fontScale="90000"/>
          </a:bodyPr>
          <a:lstStyle/>
          <a:p>
            <a:pPr algn="ctr">
              <a:defRPr/>
            </a:pPr>
            <a:r>
              <a:rPr lang="en-US" b="1" dirty="0">
                <a:solidFill>
                  <a:srgbClr val="FF0000"/>
                </a:solidFill>
              </a:rPr>
              <a:t>Leadership Roles of </a:t>
            </a:r>
            <a:r>
              <a:rPr lang="en-US" b="1" i="1" dirty="0" err="1">
                <a:solidFill>
                  <a:srgbClr val="FF0000"/>
                </a:solidFill>
              </a:rPr>
              <a:t>Technopreneurs</a:t>
            </a:r>
            <a:endParaRPr lang="en-US" b="1" i="1" dirty="0">
              <a:solidFill>
                <a:srgbClr val="FF0000"/>
              </a:solidFill>
            </a:endParaRPr>
          </a:p>
        </p:txBody>
      </p:sp>
      <p:pic>
        <p:nvPicPr>
          <p:cNvPr id="24581" name="Picture 4" descr="j0301252"/>
          <p:cNvPicPr>
            <a:picLocks noChangeAspect="1" noChangeArrowheads="1"/>
          </p:cNvPicPr>
          <p:nvPr/>
        </p:nvPicPr>
        <p:blipFill>
          <a:blip r:embed="rId3"/>
          <a:srcRect/>
          <a:stretch>
            <a:fillRect/>
          </a:stretch>
        </p:blipFill>
        <p:spPr bwMode="auto">
          <a:xfrm>
            <a:off x="6684963" y="4529138"/>
            <a:ext cx="1830387" cy="1565275"/>
          </a:xfrm>
          <a:prstGeom prst="rect">
            <a:avLst/>
          </a:prstGeom>
          <a:noFill/>
          <a:ln w="9525">
            <a:noFill/>
            <a:miter lim="800000"/>
            <a:headEnd/>
            <a:tailEnd/>
          </a:ln>
        </p:spPr>
      </p:pic>
      <p:sp>
        <p:nvSpPr>
          <p:cNvPr id="6" name="TextBox 5"/>
          <p:cNvSpPr txBox="1"/>
          <p:nvPr/>
        </p:nvSpPr>
        <p:spPr>
          <a:xfrm>
            <a:off x="0" y="6521450"/>
            <a:ext cx="1430584" cy="338554"/>
          </a:xfrm>
          <a:prstGeom prst="rect">
            <a:avLst/>
          </a:prstGeom>
          <a:noFill/>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600" b="1" i="1" dirty="0">
                <a:solidFill>
                  <a:schemeClr val="bg1">
                    <a:lumMod val="20000"/>
                    <a:lumOff val="80000"/>
                  </a:schemeClr>
                </a:solidFill>
                <a:effectLst>
                  <a:outerShdw blurRad="38100" dist="38100" dir="2700000" algn="tl">
                    <a:srgbClr val="000000">
                      <a:alpha val="43137"/>
                    </a:srgbClr>
                  </a:outerShdw>
                </a:effectLst>
              </a:rPr>
              <a:t>FPTT - </a:t>
            </a:r>
            <a:r>
              <a:rPr lang="en-US" sz="1600" b="1" i="1" dirty="0" err="1">
                <a:solidFill>
                  <a:schemeClr val="bg1">
                    <a:lumMod val="20000"/>
                    <a:lumOff val="80000"/>
                  </a:schemeClr>
                </a:solidFill>
                <a:effectLst>
                  <a:outerShdw blurRad="38100" dist="38100" dir="2700000" algn="tl">
                    <a:srgbClr val="000000">
                      <a:alpha val="43137"/>
                    </a:srgbClr>
                  </a:outerShdw>
                </a:effectLst>
              </a:rPr>
              <a:t>UTeM</a:t>
            </a:r>
            <a:endParaRPr lang="en-MY" sz="1600" b="1" i="1" dirty="0">
              <a:solidFill>
                <a:schemeClr val="bg1">
                  <a:lumMod val="20000"/>
                  <a:lumOff val="80000"/>
                </a:schemeClr>
              </a:solidFill>
              <a:effectLst>
                <a:outerShdw blurRad="38100" dist="38100" dir="2700000" algn="tl">
                  <a:srgbClr val="000000">
                    <a:alpha val="43137"/>
                  </a:srgbClr>
                </a:outerShdw>
              </a:effectLst>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84051306"/>
              </p:ext>
            </p:extLst>
          </p:nvPr>
        </p:nvGraphicFramePr>
        <p:xfrm>
          <a:off x="239486" y="1481138"/>
          <a:ext cx="8730342" cy="4742561"/>
        </p:xfrm>
        <a:graphic>
          <a:graphicData uri="http://schemas.openxmlformats.org/drawingml/2006/table">
            <a:tbl>
              <a:tblPr firstRow="1" bandRow="1">
                <a:tableStyleId>{5C22544A-7EE6-4342-B048-85BDC9FD1C3A}</a:tableStyleId>
              </a:tblPr>
              <a:tblGrid>
                <a:gridCol w="4365171">
                  <a:extLst>
                    <a:ext uri="{9D8B030D-6E8A-4147-A177-3AD203B41FA5}">
                      <a16:colId xmlns:a16="http://schemas.microsoft.com/office/drawing/2014/main" val="20000"/>
                    </a:ext>
                  </a:extLst>
                </a:gridCol>
                <a:gridCol w="4365171">
                  <a:extLst>
                    <a:ext uri="{9D8B030D-6E8A-4147-A177-3AD203B41FA5}">
                      <a16:colId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u="none" dirty="0">
                          <a:solidFill>
                            <a:schemeClr val="bg1"/>
                          </a:solidFill>
                          <a:effectLst/>
                          <a:latin typeface="Times New Roman" pitchFamily="18" charset="0"/>
                        </a:rPr>
                        <a:t>ENTREPRENEUR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u="none" dirty="0">
                          <a:solidFill>
                            <a:schemeClr val="bg1"/>
                          </a:solidFill>
                          <a:effectLst/>
                          <a:latin typeface="Times New Roman" pitchFamily="18" charset="0"/>
                        </a:rPr>
                        <a:t>TECHNOPRENEUR</a:t>
                      </a:r>
                    </a:p>
                  </a:txBody>
                  <a:tcPr/>
                </a:tc>
                <a:extLst>
                  <a:ext uri="{0D108BD9-81ED-4DB2-BD59-A6C34878D82A}">
                    <a16:rowId xmlns:a16="http://schemas.microsoft.com/office/drawing/2014/main" val="10000"/>
                  </a:ext>
                </a:extLst>
              </a:tr>
              <a:tr h="370840">
                <a:tc>
                  <a:txBody>
                    <a:bodyPr/>
                    <a:lstStyle/>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Likes to compete</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Self-starter</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Able to do many things at once</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Is creative, and has dreams and goals</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Likes to work for him/herself and be in control</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Is motivated by a strong desire to achieve and attain financial success</a:t>
                      </a:r>
                    </a:p>
                    <a:p>
                      <a:pPr marL="285750" indent="-285750">
                        <a:lnSpc>
                          <a:spcPct val="90000"/>
                        </a:lnSpc>
                        <a:buFont typeface="Arial" pitchFamily="34" charset="0"/>
                        <a:buChar char="•"/>
                        <a:defRPr/>
                      </a:pPr>
                      <a:r>
                        <a:rPr lang="en-US" sz="2400" dirty="0">
                          <a:solidFill>
                            <a:schemeClr val="tx1"/>
                          </a:solidFill>
                          <a:effectLst/>
                          <a:latin typeface="Baskerville Old Face" pitchFamily="18" charset="0"/>
                        </a:rPr>
                        <a:t>Focuses his/her attention on the chances of success rather than the possibility of failure</a:t>
                      </a:r>
                    </a:p>
                  </a:txBody>
                  <a:tcPr/>
                </a:tc>
                <a:tc>
                  <a:txBody>
                    <a:bodyPr/>
                    <a:lstStyle/>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Likes to innovate</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Part of a team</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Able to do many things at once, but chooses to delegate </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Is innovative and has a grater vision</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Likes to be the one to control innovation and be part of an evolution</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Is motivated by a strong vision and his passion to innovate</a:t>
                      </a:r>
                    </a:p>
                    <a:p>
                      <a:pPr marL="342900" indent="-342900" eaLnBrk="0" hangingPunct="0">
                        <a:spcBef>
                          <a:spcPct val="20000"/>
                        </a:spcBef>
                        <a:buClr>
                          <a:schemeClr val="accent2"/>
                        </a:buClr>
                        <a:buSzPct val="75000"/>
                        <a:buFont typeface="Wingdings" pitchFamily="2" charset="2"/>
                        <a:buChar char="n"/>
                        <a:defRPr/>
                      </a:pPr>
                      <a:r>
                        <a:rPr kumimoji="1" lang="en-US" sz="2000" dirty="0">
                          <a:solidFill>
                            <a:schemeClr val="tx1"/>
                          </a:solidFill>
                          <a:effectLst/>
                          <a:latin typeface="Baskerville Old Face" pitchFamily="18" charset="0"/>
                          <a:ea typeface="Batang" pitchFamily="18" charset="-127"/>
                        </a:rPr>
                        <a:t>Take failure in stride and knows it will lead to success if correction can be made</a:t>
                      </a:r>
                    </a:p>
                  </a:txBody>
                  <a:tcPr/>
                </a:tc>
                <a:extLst>
                  <a:ext uri="{0D108BD9-81ED-4DB2-BD59-A6C34878D82A}">
                    <a16:rowId xmlns:a16="http://schemas.microsoft.com/office/drawing/2014/main" val="10001"/>
                  </a:ext>
                </a:extLst>
              </a:tr>
            </a:tbl>
          </a:graphicData>
        </a:graphic>
      </p:graphicFrame>
      <p:sp>
        <p:nvSpPr>
          <p:cNvPr id="3" name="Date Placeholder 2"/>
          <p:cNvSpPr>
            <a:spLocks noGrp="1"/>
          </p:cNvSpPr>
          <p:nvPr>
            <p:ph type="dt" sz="half" idx="10"/>
          </p:nvPr>
        </p:nvSpPr>
        <p:spPr/>
        <p:txBody>
          <a:bodyPr/>
          <a:lstStyle/>
          <a:p>
            <a:fld id="{1CEF607B-A47E-422C-9BEF-122CCDB7C526}" type="datetime1">
              <a:rPr lang="en-US" smtClean="0"/>
              <a:pPr/>
              <a:t>2/22/2022</a:t>
            </a:fld>
            <a:endParaRPr lang="en-US" dirty="0"/>
          </a:p>
        </p:txBody>
      </p:sp>
      <p:sp>
        <p:nvSpPr>
          <p:cNvPr id="4" name="Footer Placeholder 3"/>
          <p:cNvSpPr>
            <a:spLocks noGrp="1"/>
          </p:cNvSpPr>
          <p:nvPr>
            <p:ph type="ftr" sz="quarter" idx="11"/>
          </p:nvPr>
        </p:nvSpPr>
        <p:spPr>
          <a:xfrm>
            <a:off x="199958" y="6400801"/>
            <a:ext cx="2350681" cy="348342"/>
          </a:xfrm>
        </p:spPr>
        <p:txBody>
          <a:bodyPr/>
          <a:lstStyle/>
          <a:p>
            <a:pPr algn="l"/>
            <a:r>
              <a:rPr lang="en-US" dirty="0"/>
              <a:t>FPTT-</a:t>
            </a:r>
            <a:r>
              <a:rPr lang="en-US" dirty="0" err="1"/>
              <a:t>UTeM</a:t>
            </a:r>
            <a:endParaRPr lang="en-US" dirty="0"/>
          </a:p>
        </p:txBody>
      </p:sp>
      <p:sp>
        <p:nvSpPr>
          <p:cNvPr id="5" name="Slide Number Placeholder 4"/>
          <p:cNvSpPr>
            <a:spLocks noGrp="1"/>
          </p:cNvSpPr>
          <p:nvPr>
            <p:ph type="sldNum" sz="quarter" idx="12"/>
          </p:nvPr>
        </p:nvSpPr>
        <p:spPr/>
        <p:txBody>
          <a:bodyPr/>
          <a:lstStyle/>
          <a:p>
            <a:pPr>
              <a:defRPr/>
            </a:pPr>
            <a:fld id="{9D85780D-3CB0-458E-A90E-846D655F3A95}" type="slidenum">
              <a:rPr lang="en-US" smtClean="0"/>
              <a:pPr>
                <a:defRPr/>
              </a:pPr>
              <a:t>29</a:t>
            </a:fld>
            <a:endParaRPr lang="en-US"/>
          </a:p>
        </p:txBody>
      </p:sp>
      <p:sp>
        <p:nvSpPr>
          <p:cNvPr id="6" name="Title 5"/>
          <p:cNvSpPr>
            <a:spLocks noGrp="1"/>
          </p:cNvSpPr>
          <p:nvPr>
            <p:ph type="title"/>
          </p:nvPr>
        </p:nvSpPr>
        <p:spPr>
          <a:xfrm>
            <a:off x="457200" y="274638"/>
            <a:ext cx="8229600" cy="1031648"/>
          </a:xfrm>
        </p:spPr>
        <p:txBody>
          <a:bodyPr>
            <a:normAutofit fontScale="90000"/>
          </a:bodyPr>
          <a:lstStyle/>
          <a:p>
            <a:pPr algn="ctr"/>
            <a:r>
              <a:rPr lang="en-US" sz="4400" dirty="0">
                <a:solidFill>
                  <a:srgbClr val="FF0000"/>
                </a:solidFill>
              </a:rPr>
              <a:t>Comparison Between Entrepreneur and </a:t>
            </a:r>
            <a:r>
              <a:rPr lang="en-US" sz="4400" i="1" dirty="0" err="1">
                <a:solidFill>
                  <a:srgbClr val="FF0000"/>
                </a:solidFill>
              </a:rPr>
              <a:t>Technopreneur</a:t>
            </a:r>
            <a:endParaRPr lang="en-US" dirty="0"/>
          </a:p>
        </p:txBody>
      </p:sp>
    </p:spTree>
    <p:extLst>
      <p:ext uri="{BB962C8B-B14F-4D97-AF65-F5344CB8AC3E}">
        <p14:creationId xmlns:p14="http://schemas.microsoft.com/office/powerpoint/2010/main" val="258879721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66" y="443619"/>
            <a:ext cx="4913335" cy="3427153"/>
          </a:xfrm>
        </p:spPr>
      </p:pic>
      <p:sp>
        <p:nvSpPr>
          <p:cNvPr id="3" name="Date Placeholder 2"/>
          <p:cNvSpPr>
            <a:spLocks noGrp="1"/>
          </p:cNvSpPr>
          <p:nvPr>
            <p:ph type="dt" sz="half" idx="10"/>
          </p:nvPr>
        </p:nvSpPr>
        <p:spPr/>
        <p:txBody>
          <a:bodyPr/>
          <a:lstStyle/>
          <a:p>
            <a:fld id="{1CEF607B-A47E-422C-9BEF-122CCDB7C526}" type="datetime1">
              <a:rPr lang="en-US" smtClean="0"/>
              <a:pPr/>
              <a:t>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9D85780D-3CB0-458E-A90E-846D655F3A95}" type="slidenum">
              <a:rPr lang="en-US" smtClean="0"/>
              <a:pPr>
                <a:defRPr/>
              </a:pPr>
              <a:t>3</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8793" y="3154852"/>
            <a:ext cx="4618480" cy="3068809"/>
          </a:xfrm>
          <a:prstGeom prst="rect">
            <a:avLst/>
          </a:prstGeom>
        </p:spPr>
      </p:pic>
    </p:spTree>
    <p:extLst>
      <p:ext uri="{BB962C8B-B14F-4D97-AF65-F5344CB8AC3E}">
        <p14:creationId xmlns:p14="http://schemas.microsoft.com/office/powerpoint/2010/main" val="414081902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764" y="454684"/>
            <a:ext cx="7639493" cy="960668"/>
          </a:xfrm>
        </p:spPr>
        <p:txBody>
          <a:bodyPr>
            <a:normAutofit fontScale="90000"/>
          </a:bodyPr>
          <a:lstStyle/>
          <a:p>
            <a:r>
              <a:rPr lang="en-US" b="1" dirty="0"/>
              <a:t>Conventional Entrepreneurship vs Digital Entrepreneurship</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77587" y="1225181"/>
            <a:ext cx="8385670" cy="5273590"/>
          </a:xfrm>
          <a:prstGeom prst="rect">
            <a:avLst/>
          </a:prstGeom>
        </p:spPr>
      </p:pic>
    </p:spTree>
    <p:extLst>
      <p:ext uri="{BB962C8B-B14F-4D97-AF65-F5344CB8AC3E}">
        <p14:creationId xmlns:p14="http://schemas.microsoft.com/office/powerpoint/2010/main" val="353347658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546" y="536327"/>
            <a:ext cx="7639493" cy="960668"/>
          </a:xfrm>
        </p:spPr>
        <p:txBody>
          <a:bodyPr>
            <a:normAutofit fontScale="90000"/>
          </a:bodyPr>
          <a:lstStyle/>
          <a:p>
            <a:r>
              <a:rPr lang="en-US" b="1" dirty="0"/>
              <a:t>Conventional Entrepreneurship vs Digital Entrepreneurship</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293913" y="1292530"/>
            <a:ext cx="8422125" cy="5157255"/>
          </a:xfrm>
          <a:prstGeom prst="rect">
            <a:avLst/>
          </a:prstGeom>
        </p:spPr>
      </p:pic>
    </p:spTree>
    <p:extLst>
      <p:ext uri="{BB962C8B-B14F-4D97-AF65-F5344CB8AC3E}">
        <p14:creationId xmlns:p14="http://schemas.microsoft.com/office/powerpoint/2010/main" val="248471396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598" y="361947"/>
            <a:ext cx="7224962" cy="960668"/>
          </a:xfrm>
        </p:spPr>
        <p:txBody>
          <a:bodyPr>
            <a:normAutofit fontScale="90000"/>
          </a:bodyPr>
          <a:lstStyle/>
          <a:p>
            <a:r>
              <a:rPr lang="en-US" b="1" dirty="0"/>
              <a:t>Conventional Entrepreneurship vs Digital Entrepreneurship</a:t>
            </a:r>
            <a:endParaRPr lang="en-US" dirty="0"/>
          </a:p>
        </p:txBody>
      </p:sp>
      <p:pic>
        <p:nvPicPr>
          <p:cNvPr id="4" name="Content Placeholder 3"/>
          <p:cNvPicPr>
            <a:picLocks noGrp="1" noChangeAspect="1"/>
          </p:cNvPicPr>
          <p:nvPr>
            <p:ph idx="1"/>
          </p:nvPr>
        </p:nvPicPr>
        <p:blipFill>
          <a:blip r:embed="rId2"/>
          <a:stretch>
            <a:fillRect/>
          </a:stretch>
        </p:blipFill>
        <p:spPr>
          <a:xfrm>
            <a:off x="404485" y="1485900"/>
            <a:ext cx="8223975" cy="4186667"/>
          </a:xfrm>
          <a:prstGeom prst="rect">
            <a:avLst/>
          </a:prstGeom>
        </p:spPr>
      </p:pic>
    </p:spTree>
    <p:extLst>
      <p:ext uri="{BB962C8B-B14F-4D97-AF65-F5344CB8AC3E}">
        <p14:creationId xmlns:p14="http://schemas.microsoft.com/office/powerpoint/2010/main" val="274304726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280" y="1235013"/>
            <a:ext cx="6683765" cy="451577"/>
          </a:xfrm>
        </p:spPr>
        <p:txBody>
          <a:bodyPr>
            <a:normAutofit fontScale="90000"/>
          </a:bodyPr>
          <a:lstStyle/>
          <a:p>
            <a:r>
              <a:rPr lang="en-US" b="1" dirty="0"/>
              <a:t>Digital Entrepreneurship in Malaysia</a:t>
            </a:r>
            <a:endParaRPr lang="en-US" dirty="0"/>
          </a:p>
        </p:txBody>
      </p:sp>
      <p:pic>
        <p:nvPicPr>
          <p:cNvPr id="4" name="Content Placeholder 3"/>
          <p:cNvPicPr>
            <a:picLocks noGrp="1" noChangeAspect="1"/>
          </p:cNvPicPr>
          <p:nvPr>
            <p:ph idx="1"/>
          </p:nvPr>
        </p:nvPicPr>
        <p:blipFill>
          <a:blip r:embed="rId2"/>
          <a:stretch>
            <a:fillRect/>
          </a:stretch>
        </p:blipFill>
        <p:spPr>
          <a:xfrm>
            <a:off x="1191986" y="2094805"/>
            <a:ext cx="6134431" cy="4166810"/>
          </a:xfrm>
          <a:prstGeom prst="rect">
            <a:avLst/>
          </a:prstGeom>
        </p:spPr>
      </p:pic>
    </p:spTree>
    <p:extLst>
      <p:ext uri="{BB962C8B-B14F-4D97-AF65-F5344CB8AC3E}">
        <p14:creationId xmlns:p14="http://schemas.microsoft.com/office/powerpoint/2010/main" val="111682685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72" y="0"/>
            <a:ext cx="9136856" cy="6449786"/>
          </a:xfrm>
          <a:prstGeom prst="rect">
            <a:avLst/>
          </a:prstGeom>
        </p:spPr>
      </p:pic>
    </p:spTree>
    <p:extLst>
      <p:ext uri="{BB962C8B-B14F-4D97-AF65-F5344CB8AC3E}">
        <p14:creationId xmlns:p14="http://schemas.microsoft.com/office/powerpoint/2010/main" val="1563704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448147"/>
            <a:ext cx="8588828" cy="584541"/>
          </a:xfrm>
        </p:spPr>
        <p:txBody>
          <a:bodyPr>
            <a:normAutofit fontScale="90000"/>
          </a:bodyPr>
          <a:lstStyle/>
          <a:p>
            <a:r>
              <a:rPr lang="en-US" dirty="0">
                <a:solidFill>
                  <a:srgbClr val="FFFF00"/>
                </a:solidFill>
              </a:rPr>
              <a:t>Malaysia </a:t>
            </a:r>
            <a:r>
              <a:rPr lang="en-US" dirty="0" err="1">
                <a:solidFill>
                  <a:srgbClr val="FFFF00"/>
                </a:solidFill>
              </a:rPr>
              <a:t>eCommerce</a:t>
            </a:r>
            <a:r>
              <a:rPr lang="en-US" dirty="0">
                <a:solidFill>
                  <a:srgbClr val="FFFF00"/>
                </a:solidFill>
              </a:rPr>
              <a:t> Landscape 2018</a:t>
            </a:r>
            <a:br>
              <a:rPr lang="en-US" dirty="0"/>
            </a:br>
            <a:endParaRPr lang="en-US" dirty="0"/>
          </a:p>
        </p:txBody>
      </p:sp>
      <p:pic>
        <p:nvPicPr>
          <p:cNvPr id="5" name="Content Placeholder 4"/>
          <p:cNvPicPr>
            <a:picLocks noGrp="1" noChangeAspect="1"/>
          </p:cNvPicPr>
          <p:nvPr>
            <p:ph sz="half" idx="1"/>
          </p:nvPr>
        </p:nvPicPr>
        <p:blipFill>
          <a:blip r:embed="rId2"/>
          <a:stretch>
            <a:fillRect/>
          </a:stretch>
        </p:blipFill>
        <p:spPr>
          <a:xfrm>
            <a:off x="99624" y="1032688"/>
            <a:ext cx="4413897" cy="5335455"/>
          </a:xfrm>
          <a:prstGeom prst="rect">
            <a:avLst/>
          </a:prstGeom>
        </p:spPr>
      </p:pic>
      <p:pic>
        <p:nvPicPr>
          <p:cNvPr id="6" name="Content Placeholder 5"/>
          <p:cNvPicPr>
            <a:picLocks noGrp="1" noChangeAspect="1"/>
          </p:cNvPicPr>
          <p:nvPr>
            <p:ph sz="half" idx="2"/>
          </p:nvPr>
        </p:nvPicPr>
        <p:blipFill>
          <a:blip r:embed="rId3"/>
          <a:stretch>
            <a:fillRect/>
          </a:stretch>
        </p:blipFill>
        <p:spPr>
          <a:xfrm>
            <a:off x="4513521" y="1159330"/>
            <a:ext cx="4470614" cy="5425962"/>
          </a:xfrm>
          <a:prstGeom prst="rect">
            <a:avLst/>
          </a:prstGeom>
        </p:spPr>
      </p:pic>
    </p:spTree>
    <p:extLst>
      <p:ext uri="{BB962C8B-B14F-4D97-AF65-F5344CB8AC3E}">
        <p14:creationId xmlns:p14="http://schemas.microsoft.com/office/powerpoint/2010/main" val="77917565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586" y="629943"/>
            <a:ext cx="8311242" cy="497032"/>
          </a:xfrm>
        </p:spPr>
        <p:txBody>
          <a:bodyPr>
            <a:normAutofit fontScale="90000"/>
          </a:bodyPr>
          <a:lstStyle/>
          <a:p>
            <a:r>
              <a:rPr lang="en-US" dirty="0">
                <a:solidFill>
                  <a:srgbClr val="FFFF00"/>
                </a:solidFill>
              </a:rPr>
              <a:t>Malaysia </a:t>
            </a:r>
            <a:r>
              <a:rPr lang="en-US" dirty="0" err="1">
                <a:solidFill>
                  <a:srgbClr val="FFFF00"/>
                </a:solidFill>
              </a:rPr>
              <a:t>eCommerce</a:t>
            </a:r>
            <a:r>
              <a:rPr lang="en-US" dirty="0">
                <a:solidFill>
                  <a:srgbClr val="FFFF00"/>
                </a:solidFill>
              </a:rPr>
              <a:t> Landscape 2018</a:t>
            </a:r>
            <a:br>
              <a:rPr lang="en-US" dirty="0">
                <a:solidFill>
                  <a:srgbClr val="FFFF00"/>
                </a:solidFill>
              </a:rPr>
            </a:br>
            <a:endParaRPr lang="en-US" dirty="0">
              <a:solidFill>
                <a:srgbClr val="FFFF00"/>
              </a:solidFill>
            </a:endParaRPr>
          </a:p>
        </p:txBody>
      </p:sp>
      <p:pic>
        <p:nvPicPr>
          <p:cNvPr id="5" name="Content Placeholder 4"/>
          <p:cNvPicPr>
            <a:picLocks noGrp="1" noChangeAspect="1"/>
          </p:cNvPicPr>
          <p:nvPr>
            <p:ph sz="half" idx="1"/>
          </p:nvPr>
        </p:nvPicPr>
        <p:blipFill>
          <a:blip r:embed="rId2"/>
          <a:stretch>
            <a:fillRect/>
          </a:stretch>
        </p:blipFill>
        <p:spPr>
          <a:xfrm>
            <a:off x="190777" y="878459"/>
            <a:ext cx="4472504" cy="5332866"/>
          </a:xfrm>
          <a:prstGeom prst="rect">
            <a:avLst/>
          </a:prstGeom>
        </p:spPr>
      </p:pic>
      <p:pic>
        <p:nvPicPr>
          <p:cNvPr id="6" name="Content Placeholder 5"/>
          <p:cNvPicPr>
            <a:picLocks noGrp="1" noChangeAspect="1"/>
          </p:cNvPicPr>
          <p:nvPr>
            <p:ph sz="half" idx="2"/>
          </p:nvPr>
        </p:nvPicPr>
        <p:blipFill>
          <a:blip r:embed="rId3"/>
          <a:stretch>
            <a:fillRect/>
          </a:stretch>
        </p:blipFill>
        <p:spPr>
          <a:xfrm>
            <a:off x="4891488" y="983715"/>
            <a:ext cx="4056569" cy="5378229"/>
          </a:xfrm>
          <a:prstGeom prst="rect">
            <a:avLst/>
          </a:prstGeom>
        </p:spPr>
      </p:pic>
      <p:sp>
        <p:nvSpPr>
          <p:cNvPr id="7" name="TextBox 6"/>
          <p:cNvSpPr txBox="1"/>
          <p:nvPr/>
        </p:nvSpPr>
        <p:spPr>
          <a:xfrm>
            <a:off x="127822" y="5810313"/>
            <a:ext cx="4598414" cy="213585"/>
          </a:xfrm>
          <a:prstGeom prst="rect">
            <a:avLst/>
          </a:prstGeom>
          <a:noFill/>
        </p:spPr>
        <p:txBody>
          <a:bodyPr wrap="square" rtlCol="0">
            <a:spAutoFit/>
          </a:bodyPr>
          <a:lstStyle/>
          <a:p>
            <a:r>
              <a:rPr lang="en-US" sz="788" dirty="0">
                <a:hlinkClick r:id="rId4"/>
              </a:rPr>
              <a:t>Source: https://www.ecinsider.my/2018/03/malaysia-ecommerce-landscape-2018.html</a:t>
            </a:r>
            <a:endParaRPr lang="en-US" sz="788" dirty="0"/>
          </a:p>
        </p:txBody>
      </p:sp>
    </p:spTree>
    <p:extLst>
      <p:ext uri="{BB962C8B-B14F-4D97-AF65-F5344CB8AC3E}">
        <p14:creationId xmlns:p14="http://schemas.microsoft.com/office/powerpoint/2010/main" val="405790238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9&#10;2019&#10;JAN&#10;SOURCE: GLOBALWEBINDEX (Q2 &amp; Q3 2018). FIGURES REPRESENT THE FINDINGS OF A BROAD SURVEY OF INTERNET USERS AG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229" y="555172"/>
            <a:ext cx="8642433" cy="538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55638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22&#10;2019&#10;JAN&#10;SOURCE: INTERNETWORLDSTATS; ITU; WORLD BANK; CIA WORLD FACTBOOK (ALL LATEST DATA AVAILABLE IN JANUARY 2019).&#10;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79" y="440871"/>
            <a:ext cx="8833692" cy="569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988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27&#10;2019&#10;JAN&#10;SOURCE: GOOGLE TRENDS (ACCESSED JANUARY 2019); KEPIOS ANALYSIS. NOTES: GOOGLE DOES NOT PUBLISH SEARCH VOLU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98" y="293915"/>
            <a:ext cx="8674946" cy="5845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220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3944" y="545060"/>
            <a:ext cx="3191527" cy="2352049"/>
          </a:xfrm>
        </p:spPr>
      </p:pic>
      <p:sp>
        <p:nvSpPr>
          <p:cNvPr id="3" name="Date Placeholder 2"/>
          <p:cNvSpPr>
            <a:spLocks noGrp="1"/>
          </p:cNvSpPr>
          <p:nvPr>
            <p:ph type="dt" sz="half" idx="10"/>
          </p:nvPr>
        </p:nvSpPr>
        <p:spPr/>
        <p:txBody>
          <a:bodyPr/>
          <a:lstStyle/>
          <a:p>
            <a:fld id="{1CEF607B-A47E-422C-9BEF-122CCDB7C526}" type="datetime1">
              <a:rPr lang="en-US" smtClean="0"/>
              <a:pPr/>
              <a:t>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9D85780D-3CB0-458E-A90E-846D655F3A95}" type="slidenum">
              <a:rPr lang="en-US" smtClean="0"/>
              <a:pPr>
                <a:defRPr/>
              </a:pPr>
              <a:t>4</a:t>
            </a:fld>
            <a:endParaRPr lang="en-US"/>
          </a:p>
        </p:txBody>
      </p:sp>
      <p:sp>
        <p:nvSpPr>
          <p:cNvPr id="6" name="TextBox 5"/>
          <p:cNvSpPr txBox="1"/>
          <p:nvPr/>
        </p:nvSpPr>
        <p:spPr>
          <a:xfrm>
            <a:off x="4866544" y="2567997"/>
            <a:ext cx="3720974" cy="2308324"/>
          </a:xfrm>
          <a:prstGeom prst="rect">
            <a:avLst/>
          </a:prstGeom>
          <a:noFill/>
        </p:spPr>
        <p:txBody>
          <a:bodyPr wrap="square" rtlCol="0">
            <a:spAutoFit/>
          </a:bodyPr>
          <a:lstStyle/>
          <a:p>
            <a:r>
              <a:rPr lang="en-US" dirty="0"/>
              <a:t>Technology Business Potential : I- </a:t>
            </a:r>
            <a:r>
              <a:rPr lang="en-US" dirty="0" err="1"/>
              <a:t>Sajadah</a:t>
            </a:r>
            <a:r>
              <a:rPr lang="en-US" dirty="0"/>
              <a:t> from UTeM</a:t>
            </a:r>
          </a:p>
          <a:p>
            <a:endParaRPr lang="en-US" dirty="0"/>
          </a:p>
          <a:p>
            <a:r>
              <a:rPr lang="en-US" dirty="0">
                <a:hlinkClick r:id="rId3"/>
              </a:rPr>
              <a:t>https://youtu.be/3BDmykLr1iE</a:t>
            </a:r>
            <a:r>
              <a:rPr lang="en-US" dirty="0"/>
              <a:t> </a:t>
            </a:r>
            <a:endParaRPr lang="ms-MY" dirty="0"/>
          </a:p>
        </p:txBody>
      </p:sp>
    </p:spTree>
    <p:extLst>
      <p:ext uri="{BB962C8B-B14F-4D97-AF65-F5344CB8AC3E}">
        <p14:creationId xmlns:p14="http://schemas.microsoft.com/office/powerpoint/2010/main" val="1998823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35&#10;2019&#10;JAN&#10;SOURCE: EACH PLATFORMâS SELF-SERVE ADVERTISING TOOLS (JANUARY 2019). *NOTE: FIGURES REPRESENT ADDRESSABLE AD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18" y="522515"/>
            <a:ext cx="8419685" cy="498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152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635" y="1157288"/>
            <a:ext cx="8136731" cy="4543425"/>
          </a:xfrm>
          <a:prstGeom prst="rect">
            <a:avLst/>
          </a:prstGeom>
        </p:spPr>
      </p:pic>
      <p:pic>
        <p:nvPicPr>
          <p:cNvPr id="3" name="Picture 2"/>
          <p:cNvPicPr>
            <a:picLocks noChangeAspect="1"/>
          </p:cNvPicPr>
          <p:nvPr/>
        </p:nvPicPr>
        <p:blipFill>
          <a:blip r:embed="rId3"/>
          <a:stretch>
            <a:fillRect/>
          </a:stretch>
        </p:blipFill>
        <p:spPr>
          <a:xfrm>
            <a:off x="212271" y="375557"/>
            <a:ext cx="8417379" cy="5350159"/>
          </a:xfrm>
          <a:prstGeom prst="rect">
            <a:avLst/>
          </a:prstGeom>
        </p:spPr>
      </p:pic>
    </p:spTree>
    <p:extLst>
      <p:ext uri="{BB962C8B-B14F-4D97-AF65-F5344CB8AC3E}">
        <p14:creationId xmlns:p14="http://schemas.microsoft.com/office/powerpoint/2010/main" val="2351023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3635" y="424543"/>
            <a:ext cx="8136731" cy="5265454"/>
          </a:xfrm>
          <a:prstGeom prst="rect">
            <a:avLst/>
          </a:prstGeom>
        </p:spPr>
      </p:pic>
    </p:spTree>
    <p:extLst>
      <p:ext uri="{BB962C8B-B14F-4D97-AF65-F5344CB8AC3E}">
        <p14:creationId xmlns:p14="http://schemas.microsoft.com/office/powerpoint/2010/main" val="2690722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7" name="Picture 6"/>
          <p:cNvPicPr>
            <a:picLocks noChangeAspect="1"/>
          </p:cNvPicPr>
          <p:nvPr/>
        </p:nvPicPr>
        <p:blipFill>
          <a:blip r:embed="rId2"/>
          <a:stretch>
            <a:fillRect/>
          </a:stretch>
        </p:blipFill>
        <p:spPr>
          <a:xfrm>
            <a:off x="163287" y="274638"/>
            <a:ext cx="8480652" cy="5411787"/>
          </a:xfrm>
          <a:prstGeom prst="rect">
            <a:avLst/>
          </a:prstGeom>
        </p:spPr>
      </p:pic>
    </p:spTree>
    <p:extLst>
      <p:ext uri="{BB962C8B-B14F-4D97-AF65-F5344CB8AC3E}">
        <p14:creationId xmlns:p14="http://schemas.microsoft.com/office/powerpoint/2010/main" val="204097559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Image result for thank you arigat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2" y="944167"/>
            <a:ext cx="6702029" cy="496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077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MY" altLang="en-US">
                <a:ea typeface="ＭＳ Ｐゴシック" panose="020B0600070205080204" pitchFamily="34" charset="-128"/>
              </a:rPr>
              <a:t>Introduction</a:t>
            </a:r>
          </a:p>
        </p:txBody>
      </p:sp>
      <p:sp>
        <p:nvSpPr>
          <p:cNvPr id="8195" name="Content Placeholder 2"/>
          <p:cNvSpPr>
            <a:spLocks noGrp="1"/>
          </p:cNvSpPr>
          <p:nvPr>
            <p:ph idx="1"/>
          </p:nvPr>
        </p:nvSpPr>
        <p:spPr/>
        <p:txBody>
          <a:bodyPr/>
          <a:lstStyle/>
          <a:p>
            <a:r>
              <a:rPr lang="en-MY" altLang="en-US">
                <a:ea typeface="ＭＳ Ｐゴシック" panose="020B0600070205080204" pitchFamily="34" charset="-128"/>
              </a:rPr>
              <a:t>The study of entrepreneurship has emerged to be very important in countries that practise free market economy. </a:t>
            </a:r>
          </a:p>
          <a:p>
            <a:r>
              <a:rPr lang="en-MY" altLang="en-US">
                <a:ea typeface="ＭＳ Ｐゴシック" panose="020B0600070205080204" pitchFamily="34" charset="-128"/>
              </a:rPr>
              <a:t>In most of these countries, entrepreneurial development is an important agenda  in nation building. </a:t>
            </a:r>
          </a:p>
          <a:p>
            <a:r>
              <a:rPr lang="en-MY" altLang="en-US">
                <a:ea typeface="ＭＳ Ｐゴシック" panose="020B0600070205080204" pitchFamily="34" charset="-128"/>
              </a:rPr>
              <a:t>There exists a need to understand entrepreneurship and its salient issues.</a:t>
            </a:r>
          </a:p>
          <a:p>
            <a:endParaRPr lang="en-MY" altLang="en-US">
              <a:ea typeface="ＭＳ Ｐゴシック" panose="020B0600070205080204" pitchFamily="34" charset="-128"/>
            </a:endParaRPr>
          </a:p>
        </p:txBody>
      </p:sp>
    </p:spTree>
    <p:extLst>
      <p:ext uri="{BB962C8B-B14F-4D97-AF65-F5344CB8AC3E}">
        <p14:creationId xmlns:p14="http://schemas.microsoft.com/office/powerpoint/2010/main" val="33374065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MY" altLang="en-US">
                <a:ea typeface="ＭＳ Ｐゴシック" panose="020B0600070205080204" pitchFamily="34" charset="-128"/>
              </a:rPr>
              <a:t>Introduction to Entrepreneurship</a:t>
            </a:r>
          </a:p>
        </p:txBody>
      </p:sp>
      <p:sp>
        <p:nvSpPr>
          <p:cNvPr id="9219" name="Content Placeholder 2"/>
          <p:cNvSpPr>
            <a:spLocks noGrp="1"/>
          </p:cNvSpPr>
          <p:nvPr>
            <p:ph idx="1"/>
          </p:nvPr>
        </p:nvSpPr>
        <p:spPr/>
        <p:txBody>
          <a:bodyPr/>
          <a:lstStyle/>
          <a:p>
            <a:r>
              <a:rPr lang="en-MY" altLang="en-US">
                <a:ea typeface="ＭＳ Ｐゴシック" panose="020B0600070205080204" pitchFamily="34" charset="-128"/>
              </a:rPr>
              <a:t>In a free market economy, entrepreneurs are key players or providers that produce, transport or sell products and services to consumers.</a:t>
            </a:r>
          </a:p>
          <a:p>
            <a:r>
              <a:rPr lang="en-MY" altLang="en-US">
                <a:ea typeface="ＭＳ Ｐゴシック" panose="020B0600070205080204" pitchFamily="34" charset="-128"/>
              </a:rPr>
              <a:t>They seek business opportunities by identifying what is needed, wanted or desired by consumers.</a:t>
            </a:r>
          </a:p>
          <a:p>
            <a:r>
              <a:rPr lang="en-MY" altLang="en-US">
                <a:ea typeface="ＭＳ Ｐゴシック" panose="020B0600070205080204" pitchFamily="34" charset="-128"/>
              </a:rPr>
              <a:t>Entrepreneurs create new products, take risks in investing money and make the products available to customers. </a:t>
            </a:r>
          </a:p>
        </p:txBody>
      </p:sp>
    </p:spTree>
    <p:extLst>
      <p:ext uri="{BB962C8B-B14F-4D97-AF65-F5344CB8AC3E}">
        <p14:creationId xmlns:p14="http://schemas.microsoft.com/office/powerpoint/2010/main" val="79748350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152400" y="1447800"/>
            <a:ext cx="8763000" cy="4724400"/>
          </a:xfrm>
        </p:spPr>
        <p:txBody>
          <a:bodyPr/>
          <a:lstStyle/>
          <a:p>
            <a:r>
              <a:rPr lang="en-MY" altLang="en-US">
                <a:ea typeface="ＭＳ Ｐゴシック" panose="020B0600070205080204" pitchFamily="34" charset="-128"/>
              </a:rPr>
              <a:t>Consequently, consumers get to choose the best products or services best suited to their needs and budget.</a:t>
            </a:r>
          </a:p>
          <a:p>
            <a:r>
              <a:rPr lang="en-MY" altLang="en-US">
                <a:ea typeface="ＭＳ Ｐゴシック" panose="020B0600070205080204" pitchFamily="34" charset="-128"/>
              </a:rPr>
              <a:t>New and improved products are continuously developed to replace older products, and these products have enhanced the standard and quality of life of the society. </a:t>
            </a:r>
          </a:p>
          <a:p>
            <a:r>
              <a:rPr lang="en-MY" altLang="en-US">
                <a:ea typeface="ＭＳ Ｐゴシック" panose="020B0600070205080204" pitchFamily="34" charset="-128"/>
              </a:rPr>
              <a:t>Thus, entrepreneurial activities are pillars of a nation’s economic progress, growth and prosperity.</a:t>
            </a:r>
          </a:p>
          <a:p>
            <a:endParaRPr lang="en-MY" altLang="en-US">
              <a:ea typeface="ＭＳ Ｐゴシック" panose="020B0600070205080204" pitchFamily="34" charset="-128"/>
            </a:endParaRPr>
          </a:p>
        </p:txBody>
      </p:sp>
      <p:sp>
        <p:nvSpPr>
          <p:cNvPr id="10243" name="Title 1"/>
          <p:cNvSpPr>
            <a:spLocks noGrp="1"/>
          </p:cNvSpPr>
          <p:nvPr>
            <p:ph type="title"/>
          </p:nvPr>
        </p:nvSpPr>
        <p:spPr/>
        <p:txBody>
          <a:bodyPr>
            <a:normAutofit fontScale="90000"/>
          </a:bodyPr>
          <a:lstStyle/>
          <a:p>
            <a:r>
              <a:rPr lang="en-MY" altLang="en-US">
                <a:ea typeface="ＭＳ Ｐゴシック" panose="020B0600070205080204" pitchFamily="34" charset="-128"/>
              </a:rPr>
              <a:t>Introduction to Entrepreneurship (cont.)</a:t>
            </a:r>
          </a:p>
        </p:txBody>
      </p:sp>
    </p:spTree>
    <p:extLst>
      <p:ext uri="{BB962C8B-B14F-4D97-AF65-F5344CB8AC3E}">
        <p14:creationId xmlns:p14="http://schemas.microsoft.com/office/powerpoint/2010/main" val="179338324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457200" y="930730"/>
            <a:ext cx="8229600" cy="5076562"/>
          </a:xfrm>
        </p:spPr>
        <p:txBody>
          <a:bodyPr>
            <a:normAutofit fontScale="92500" lnSpcReduction="10000"/>
          </a:bodyPr>
          <a:lstStyle/>
          <a:p>
            <a:r>
              <a:rPr lang="en-MY" altLang="en-US" dirty="0">
                <a:ea typeface="ＭＳ Ｐゴシック" panose="020B0600070205080204" pitchFamily="34" charset="-128"/>
              </a:rPr>
              <a:t>A society that has a great entrepreneurial culture will be more productive, competitive and prosperous. </a:t>
            </a:r>
          </a:p>
          <a:p>
            <a:r>
              <a:rPr lang="en-MY" altLang="en-US" dirty="0">
                <a:ea typeface="ＭＳ Ｐゴシック" panose="020B0600070205080204" pitchFamily="34" charset="-128"/>
              </a:rPr>
              <a:t>By nature, entrepreneurs will always try to improve product quality, reduce cost of production, find better ways to serve their customers and thus serve customers’ needs more effectively.</a:t>
            </a:r>
          </a:p>
          <a:p>
            <a:r>
              <a:rPr lang="en-MY" altLang="en-US" dirty="0">
                <a:ea typeface="ＭＳ Ｐゴシック" panose="020B0600070205080204" pitchFamily="34" charset="-128"/>
              </a:rPr>
              <a:t>Their ability to mobilize and allocate resources to where it is most needed based on business opportunities or market demand, make entrepreneurs the most efficient resource allocators in a free market economy.</a:t>
            </a:r>
          </a:p>
          <a:p>
            <a:r>
              <a:rPr lang="en-MY" altLang="en-US" dirty="0">
                <a:ea typeface="ＭＳ Ｐゴシック" panose="020B0600070205080204" pitchFamily="34" charset="-128"/>
              </a:rPr>
              <a:t>Many successful entrepreneurs have become very rich when their small businesses grow into big corporations. </a:t>
            </a:r>
          </a:p>
          <a:p>
            <a:endParaRPr lang="en-MY" altLang="en-US" dirty="0">
              <a:ea typeface="ＭＳ Ｐゴシック" panose="020B0600070205080204" pitchFamily="34" charset="-128"/>
            </a:endParaRPr>
          </a:p>
          <a:p>
            <a:endParaRPr lang="en-MY" altLang="en-US" dirty="0">
              <a:ea typeface="ＭＳ Ｐゴシック" panose="020B0600070205080204" pitchFamily="34" charset="-128"/>
            </a:endParaRPr>
          </a:p>
        </p:txBody>
      </p:sp>
      <p:sp>
        <p:nvSpPr>
          <p:cNvPr id="11267" name="Title 1"/>
          <p:cNvSpPr>
            <a:spLocks noGrp="1"/>
          </p:cNvSpPr>
          <p:nvPr>
            <p:ph type="title"/>
          </p:nvPr>
        </p:nvSpPr>
        <p:spPr>
          <a:xfrm>
            <a:off x="457200" y="274638"/>
            <a:ext cx="8229600" cy="541791"/>
          </a:xfrm>
        </p:spPr>
        <p:txBody>
          <a:bodyPr>
            <a:normAutofit fontScale="90000"/>
          </a:bodyPr>
          <a:lstStyle/>
          <a:p>
            <a:pPr algn="ctr"/>
            <a:r>
              <a:rPr lang="en-MY" altLang="en-US" sz="3200" dirty="0">
                <a:ea typeface="ＭＳ Ｐゴシック" panose="020B0600070205080204" pitchFamily="34" charset="-128"/>
              </a:rPr>
              <a:t>Introduction to Entrepreneurship (cont.)</a:t>
            </a:r>
          </a:p>
        </p:txBody>
      </p:sp>
    </p:spTree>
    <p:extLst>
      <p:ext uri="{BB962C8B-B14F-4D97-AF65-F5344CB8AC3E}">
        <p14:creationId xmlns:p14="http://schemas.microsoft.com/office/powerpoint/2010/main" val="6661036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18457" y="212271"/>
            <a:ext cx="8229600" cy="620486"/>
          </a:xfrm>
        </p:spPr>
        <p:txBody>
          <a:bodyPr>
            <a:normAutofit fontScale="90000"/>
          </a:bodyPr>
          <a:lstStyle/>
          <a:p>
            <a:r>
              <a:rPr lang="en-MY" altLang="en-US" dirty="0">
                <a:ea typeface="ＭＳ Ｐゴシック" panose="020B0600070205080204" pitchFamily="34" charset="-128"/>
              </a:rPr>
              <a:t>Introduction to Entrepreneurship </a:t>
            </a:r>
          </a:p>
        </p:txBody>
      </p:sp>
      <p:pic>
        <p:nvPicPr>
          <p:cNvPr id="133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2757"/>
            <a:ext cx="8066314" cy="589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692636"/>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1695</TotalTime>
  <Words>1452</Words>
  <Application>Microsoft Office PowerPoint</Application>
  <PresentationFormat>On-screen Show (4:3)</PresentationFormat>
  <Paragraphs>161</Paragraphs>
  <Slides>44</Slides>
  <Notes>7</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Concourse</vt:lpstr>
      <vt:lpstr>BTMW 4012 TECHNOLOGY ENTREPRENEURSHIP  Lecture 1:  Introduction to Entrepreneurship</vt:lpstr>
      <vt:lpstr>PowerPoint Presentation</vt:lpstr>
      <vt:lpstr>PowerPoint Presentation</vt:lpstr>
      <vt:lpstr>PowerPoint Presentation</vt:lpstr>
      <vt:lpstr>Introduction</vt:lpstr>
      <vt:lpstr>Introduction to Entrepreneurship</vt:lpstr>
      <vt:lpstr>Introduction to Entrepreneurship (cont.)</vt:lpstr>
      <vt:lpstr>Introduction to Entrepreneurship (cont.)</vt:lpstr>
      <vt:lpstr>Introduction to Entrepreneurship </vt:lpstr>
      <vt:lpstr>Definitions of Entrepreneurship  and Entrepreneur </vt:lpstr>
      <vt:lpstr>Definitions of Entrepreneurship  and Entrepreneur (cont.) </vt:lpstr>
      <vt:lpstr>Definitions of Entrepreneurship  and Entrepreneur (cont.) </vt:lpstr>
      <vt:lpstr>Entrepreneurial Process</vt:lpstr>
      <vt:lpstr>Entrepreneurial Process (cont.)</vt:lpstr>
      <vt:lpstr>Entrepreneurial Process (cont.)</vt:lpstr>
      <vt:lpstr>Characteristics and Attributes of Entrepreneurs</vt:lpstr>
      <vt:lpstr>Characteristics and Attributes of Entrepreneurs (cont.)</vt:lpstr>
      <vt:lpstr>Characteristics and Attributes of Entrepreneurs (cont.)</vt:lpstr>
      <vt:lpstr>PowerPoint Presentation</vt:lpstr>
      <vt:lpstr>Types of Entrepreneurship</vt:lpstr>
      <vt:lpstr>PowerPoint Presentation</vt:lpstr>
      <vt:lpstr>Micropreneurs</vt:lpstr>
      <vt:lpstr>Intrapreneurship</vt:lpstr>
      <vt:lpstr>Intrapreneur</vt:lpstr>
      <vt:lpstr>What is Technopreneur?</vt:lpstr>
      <vt:lpstr>Technopreneur </vt:lpstr>
      <vt:lpstr>Technopreneur &amp; Entrepreneur</vt:lpstr>
      <vt:lpstr>Leadership Roles of Technopreneurs</vt:lpstr>
      <vt:lpstr>Comparison Between Entrepreneur and Technopreneur</vt:lpstr>
      <vt:lpstr>Conventional Entrepreneurship vs Digital Entrepreneurship </vt:lpstr>
      <vt:lpstr>Conventional Entrepreneurship vs Digital Entrepreneurship </vt:lpstr>
      <vt:lpstr>Conventional Entrepreneurship vs Digital Entrepreneurship</vt:lpstr>
      <vt:lpstr>Digital Entrepreneurship in Malaysia</vt:lpstr>
      <vt:lpstr>PowerPoint Presentation</vt:lpstr>
      <vt:lpstr>Malaysia eCommerce Landscape 2018 </vt:lpstr>
      <vt:lpstr>Malaysia eCommerce Landscape 2018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Ball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 – Entrepreneurship in the              Twenty-First Century</dc:title>
  <dc:creator>Ball State University</dc:creator>
  <cp:lastModifiedBy>NORHIDAYAH BINTI MOHAMAD</cp:lastModifiedBy>
  <cp:revision>178</cp:revision>
  <cp:lastPrinted>2013-02-26T03:49:21Z</cp:lastPrinted>
  <dcterms:created xsi:type="dcterms:W3CDTF">2002-11-30T21:49:59Z</dcterms:created>
  <dcterms:modified xsi:type="dcterms:W3CDTF">2022-02-22T17:05:08Z</dcterms:modified>
</cp:coreProperties>
</file>